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259" r:id="rId4"/>
    <p:sldId id="276" r:id="rId5"/>
    <p:sldId id="260" r:id="rId6"/>
    <p:sldId id="314" r:id="rId7"/>
    <p:sldId id="315" r:id="rId8"/>
    <p:sldId id="303" r:id="rId9"/>
    <p:sldId id="292" r:id="rId10"/>
    <p:sldId id="316" r:id="rId11"/>
    <p:sldId id="317" r:id="rId12"/>
    <p:sldId id="318" r:id="rId13"/>
    <p:sldId id="319" r:id="rId14"/>
    <p:sldId id="320" r:id="rId15"/>
    <p:sldId id="323" r:id="rId16"/>
    <p:sldId id="321" r:id="rId17"/>
    <p:sldId id="322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01" r:id="rId29"/>
    <p:sldId id="334" r:id="rId30"/>
    <p:sldId id="335" r:id="rId31"/>
    <p:sldId id="336" r:id="rId32"/>
    <p:sldId id="337" r:id="rId33"/>
    <p:sldId id="338" r:id="rId34"/>
    <p:sldId id="313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나눔고딕" panose="020D0604000000000000" pitchFamily="50" charset="-127"/>
      <p:regular r:id="rId41"/>
      <p:bold r:id="rId42"/>
    </p:embeddedFont>
    <p:embeddedFont>
      <p:font typeface="나눔바른고딕" panose="020B0603020101020101" pitchFamily="50" charset="-127"/>
      <p:regular r:id="rId43"/>
      <p:bold r:id="rId44"/>
    </p:embeddedFont>
    <p:embeddedFont>
      <p:font typeface="나눔바른고딕OTF Light" panose="02000303000000000000" pitchFamily="50" charset="-127"/>
      <p:regular r:id="rId45"/>
    </p:embeddedFont>
    <p:embeddedFont>
      <p:font typeface="맑은 고딕" panose="020B0503020000020004" pitchFamily="50" charset="-127"/>
      <p:regular r:id="rId46"/>
      <p:bold r:id="rId47"/>
    </p:embeddedFont>
    <p:embeddedFont>
      <p:font typeface="함초롬바탕" panose="02030604000101010101" pitchFamily="18" charset="-127"/>
      <p:regular r:id="rId48"/>
      <p:bold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0A7"/>
    <a:srgbClr val="0070B9"/>
    <a:srgbClr val="00A8E5"/>
    <a:srgbClr val="E16B0A"/>
    <a:srgbClr val="F39800"/>
    <a:srgbClr val="EE7800"/>
    <a:srgbClr val="FCB95A"/>
    <a:srgbClr val="FFF35E"/>
    <a:srgbClr val="555555"/>
    <a:srgbClr val="00A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 autoAdjust="0"/>
    <p:restoredTop sz="62604" autoAdjust="0"/>
  </p:normalViewPr>
  <p:slideViewPr>
    <p:cSldViewPr snapToGrid="0">
      <p:cViewPr varScale="1">
        <p:scale>
          <a:sx n="82" d="100"/>
          <a:sy n="82" d="100"/>
        </p:scale>
        <p:origin x="206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629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7381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2019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중학생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20,224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48%,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남성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52%)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대상으로 실시한 디지털 환경에서의 성폭력 경험 실태조사 결과의 일부분입니다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실태조사 결과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컴퓨터와 스마트폰을 통한 주된 활동은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SNS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55.4%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 가장 많았고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온라인방송 및 동영상 시청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50.7%,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인스턴트메신저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48.8%,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게임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39.4%,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음악 및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TV(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감상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35.2%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순으로 나타났습니다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순위별로 살펴보면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순위로는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SNS(31.7%)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와 온라인방송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동영상시청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(18.2%),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게임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(17.6%)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가장 높았고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순위로는 인스턴트 메신저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(22.4%),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온라인방송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동영상시청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(17.7%), SNS(14.0%), 3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순위는 음악 및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TV(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감상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(17.6%),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온라인방송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동영상시청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(14.9%),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인스턴트 메신저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(12.7%)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 나타났습니다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인터넷이용 실태조사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(2018)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결과와 유사하게 청소년의 주된 커뮤니케이션 활동은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SNS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라는 특징이 있으며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온라인방송이 활성화 되면서 청소년들의 주된 여가활동 일환으로 자리매김하고 있음을 알 수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아래 자료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p.33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환경에서의 학생 성폭력 실태조사 및 정책개선방안 연구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교육부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4580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6847672"/>
          </a:xfrm>
        </p:spPr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실태조사 결과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성폭력 유형별 피해 경험은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전학년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공통으로 온라인에서 야한 농담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섹드립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패드립과 같은 기분 나쁜 이야기를 듣거나 본 적 있다 의 비율이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32.8, 41.5, 44.2%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 가장 높았습니다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1, 2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학년의 경우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 원치 않는 사람으로부터 반복적으로 메시지를 받은 적 있다가 높고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3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학년의 경우 노출사진이나 성관계 영상에 연예인 등 유명인 얼굴이 합성된 것을 본 적 있는 비율이 높게 나타났습니다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b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학년이 가장 낮은 피해 경험을 보이고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학년이 가장 많은 피해 경험을 보이고 있으나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지난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년간 경험이라는 점에서 현재 중학교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학년은 초등학교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 때의 경험입니다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상대적으로 낮은 비율이라 할지라도 온라인 성폭력 피해가 초등학교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학년에서도 노출되어 있다는 것을 의미합니다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출처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아래 자료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p.41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자신의 경험을 돌아봤을 때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반 친구들의 디지털 세상은 안녕한 것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같은지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질문합니다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경험 비율과 상관없이 디지털 미디어 환경에서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1~10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번과 같은 일들이 언제든 발생할 수 있다는 사실을 알고 있는 것이 중요하고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대응할 수 있는 힘을 기르는 것이 예방의 시작이라는 것과 그에 관련된 자세한 내용이 오늘의 수업임을 설명합니다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환경에서의 성폭력 경험 실태조사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(2019)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내용과 설문지를 더 활용하여 수업을 진행할 수도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랜덤채팅앱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무작위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대화앱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청소년 유해매체물로 지정되었습니다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.(2020.12.11.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고시 시행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이에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2020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12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월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일부터 매체물을 점검하여 청소년보호법 위반 사업자 제재 착수됩니다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랜덤채팅앱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사업자에게 청소년보호법에 규정된 청소년유해매체물의 청소년 대상 제공 금지 의무를 부여하고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유해매체물에 해당되는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랜덤채팅앱에는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청소년유해표시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⑲금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와 함께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별도의 성인인증 절차를 두어 청소년이 이용하지 않도록 하고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환경에서의 학생 성폭력 실태조사 및 정책개선방안 연구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교육부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 정책뉴스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(2020.12.10.),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안전하지 않은 무작위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랜덤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채팅앱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일부터 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금’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</a:t>
            </a:r>
            <a:b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http://www.mogef.go.kr/nw/enw/nw_enw_s001d.do?mid=mda700&amp;bbtSn=708970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3505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EF7E3C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EF7E3C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kern="0" spc="0" dirty="0">
                <a:solidFill>
                  <a:srgbClr val="EF7E3C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‘디지털 성폭력은 동의없이 상대의 신체를 촬영하거나 이를 유포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유포한다고 협박하는 행위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공간에서의 성적 괴롭힘 등 다른 사람의 성적 자율권과 인격권 등의 모든 권리를 침해하는 행위를 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말한다’는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것을 정리하여 설명합니다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수업진행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TIP]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수업에서 활용되는 디지털 성폭력 개념은 동의 없는 상대의 신체 또는 성적 행위를 촬영하거나 유포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유포협박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저장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전시하는 행위 뿐 아니라 디지털 공간에서 이뤄지는 성적모욕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비하와 같은 성적 괴롭힘 등을 말하는 것으로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기술을 매개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휴대폰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컴퓨터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인터넷 등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타인의 성적 자율권과 인격권을 침해하는 행위를 말합니다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여성가족부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한국여성인권진흥원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2019).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08000" marR="0" lvl="0" indent="-16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B0BB"/>
              </a:buClr>
              <a:buSzPts val="1100"/>
              <a:buFontTx/>
              <a:buNone/>
            </a:pP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피해지원 안내서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바로보기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(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여성가족부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2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한국여성인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권진흥원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2019)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lvl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환경에서의 학생 성폭력 실태조사 및 정책개선방안 연구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교육부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2019)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62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5162091"/>
          </a:xfrm>
        </p:spPr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유형은 제작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유포협박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 및 소비로 나눌 수 있습니다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중 ‘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제작’과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‘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유포’에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대해 설명합니다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br>
              <a:rPr lang="ko-KR" altLang="en-US" sz="1200" u="none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사진합성’이라는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말을 들어본 적이 있는지 질문하고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지인능욕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또는 ‘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지인능멸’로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알려져 있지만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능욕이나 능멸이라는 단어보다는 ‘사진합성’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지인사진합성’이라고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칭한다고 전달합니다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 합성은 유명인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동기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선후배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 등 지인의 얼굴 사진 등을 이용하여 성적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이미지를 합성하는 행위를 말합니다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사진을 합성 또는 제작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 의뢰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 이미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만들기 등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하여 성적 위협을 할 뿐 아니라 합성 이미지를 이용하여 지인을 괴롭히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사례가 많아지고 있습니다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특히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또래 집단의 평판이 중요하고 성적 규범을 인지하기 시작한 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대의 청소년은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합성된 사진을 이용한 사이버 </a:t>
            </a:r>
            <a:r>
              <a:rPr lang="ko-KR" altLang="en-US" sz="1200" u="none" kern="100" spc="-3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불링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스마트폰 메신저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게임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SNS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등에서 특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정인을 집단적으로 따돌리거나 집요하게 괴롭히는 행위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더욱 취약합니다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</a:t>
            </a:r>
            <a:r>
              <a:rPr lang="ko-KR" altLang="en-US" sz="1200" u="none" kern="100" spc="-3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촬영물이란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가슴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성기 등이 노출된 </a:t>
            </a:r>
            <a:r>
              <a:rPr lang="ko-KR" altLang="en-US" sz="1200" u="none" kern="100" spc="-3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촬영물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성관계 </a:t>
            </a:r>
            <a:r>
              <a:rPr lang="ko-KR" altLang="en-US" sz="1200" u="none" kern="100" spc="-3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촬영물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등 성적 신체 촬영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물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뜻하며 이것이 온라인 공간에서 유포되는 것을 성적 </a:t>
            </a:r>
            <a:r>
              <a:rPr lang="ko-KR" altLang="en-US" sz="1200" u="none" kern="100" spc="-3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촬영물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200" u="none" kern="100" spc="-3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비동의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유포라 합니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아래 자료 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p.13).</a:t>
            </a:r>
            <a:br>
              <a:rPr lang="ko-KR" altLang="en-US" sz="1200" u="none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피해자가 촬영에 동의했다고 하더라도 유포에 동의한 것은 아니라는 것을 분명히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합니다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 동의와 유포 동의는 다른 의미입니다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또한 피해자 스스로 촬영한 성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 촬영물도 다른 사람이 동의없이 유포하는 것은 안 된다는 점을 분명히 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수업진행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TIP]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차시 수업분량이 많고 전 차시 일부 다루었던 내용의 복습이므로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력</a:t>
            </a:r>
            <a:r>
              <a:rPr lang="ko-KR" altLang="en-US" sz="1200" u="none" kern="100" spc="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유형과 사례</a:t>
            </a:r>
            <a:r>
              <a:rPr lang="en-US" altLang="ko-KR" sz="1200" u="none" kern="100" spc="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u="none" kern="100" spc="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슬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라이드 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13-17)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생략할 수 있습니다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피해지원 안내서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바로보기</a:t>
            </a:r>
            <a:b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여성가족부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한국여성인권진흥원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2019)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848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사진합성의 사례를 읽어주고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실제 발생한 일이라는 것을 짚어줍니다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-5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프로필 사진 등 온라인 상에 공개된 것이라도 이를 성적인 의미로 합성한 경우</a:t>
            </a:r>
            <a:r>
              <a:rPr lang="en-US" altLang="ko-KR" sz="1200" u="none" kern="100" spc="-5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5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력으로 법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 처벌이 될 수 있다는 것을 알려줍니다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40970" marR="0" indent="-108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아라 언니가 알려주는 디지털 성범죄 알아차리기</a:t>
            </a:r>
            <a:b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여성가족부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한국여성인권진흥원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2020)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501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 중 ‘유포 협박’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‘공유 및 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소비’에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대해 설명합니다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-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성적촬영물 유포는 상대방을 협박하는 수단으로 사용되기도 하는데</a:t>
            </a:r>
            <a:r>
              <a:rPr lang="en-US" altLang="ko-KR" sz="1200" u="none" kern="100" spc="-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이를 유포 협박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이라고 합니다</a:t>
            </a:r>
            <a:r>
              <a:rPr lang="en-US" altLang="ko-KR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성적촬영물을 온라인 공간 혹은 타인에게 유포하겠다는 협박을 하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</a:t>
            </a:r>
            <a:r>
              <a:rPr lang="ko-KR" altLang="en-US" sz="1200" u="none" kern="100" spc="-2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것은 불법촬영물을 유포하지는 않았지만 유포하겠다는 의사를 밝힌 것만으로도 형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 상 협박죄가 성립한다는 대법원 판결이 존재하기도 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온라인에 유포된 성적촬영물을 공유하거나 소비하여 수익 구조를 발생시키는 모든 행위 역시 디지털 성폭력입니다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불법촬영물을 다운로드 받거나 공유만 하더라도 해당 이미지가 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P2P 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방식의 플랫폼을 통해 확산될 수 있으므로 </a:t>
            </a:r>
            <a:r>
              <a:rPr lang="ko-KR" altLang="en-US" sz="1200" u="none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개인은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수요자이면서 공급자가 될 수 있습니다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성적인 촬영물을 다운로드 받지 않는 것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소비하지 하지 않는 것</a:t>
            </a:r>
            <a:r>
              <a:rPr lang="en-US" altLang="ko-KR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100" spc="-3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공유하지 않는 것</a:t>
            </a:r>
            <a:r>
              <a:rPr lang="ko-KR" altLang="en-US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 디지털 성폭력을 예방하기 위해 중요한 실천 중 하나임을 강조합니다</a:t>
            </a:r>
            <a:r>
              <a:rPr lang="en-US" altLang="ko-KR" sz="1200" u="none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-8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피해지원 안내서</a:t>
            </a:r>
            <a:r>
              <a:rPr lang="en-US" altLang="ko-KR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</a:t>
            </a:r>
            <a:r>
              <a:rPr lang="ko-KR" altLang="en-US" sz="1200" kern="100" spc="-9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털 성폭력 바로보</a:t>
            </a:r>
            <a:r>
              <a:rPr lang="ko-KR" altLang="en-US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</a:t>
            </a:r>
            <a:r>
              <a:rPr lang="en-US" altLang="ko-KR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여성</a:t>
            </a:r>
            <a:r>
              <a:rPr lang="ko-KR" altLang="en-US" sz="1200" kern="100" spc="-10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가족부</a:t>
            </a:r>
            <a:r>
              <a:rPr lang="en-US" altLang="ko-KR" sz="1200" kern="100" spc="-10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-10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한국여성인권진흥원</a:t>
            </a:r>
            <a:r>
              <a:rPr lang="en-US" altLang="ko-KR" sz="1200" kern="100" spc="-11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en-US" altLang="ko-KR" sz="1200" kern="100" spc="-8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787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대검찰청의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2019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범죄분석에 따르면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 범죄는 지난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동안 꾸준히 증가하였고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 중 가장 급격하게 증가하고 있는 것이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카메라등이용촬영죄입니다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2007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전체 성폭력범죄 중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카메라등이용촬영죄의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발생건수는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546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건이었지만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년에는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6,615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건까지 증가하였습니다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통신매체이용음란죄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역시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2007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240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건에서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1,265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건으로 증가하였습니다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피해자가 피해 사실을 인지하지 못하거나 신고를 하지 못한 경우 혹은 신고 후에도 수사기관이 형사 입건을 하지 않은 경우를 고려하면 피해는 더욱 많을 것입니다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아래 자료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p.2). 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관련 통계는 연구 자료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뉴스 자료 등을 검색하여 업데이트하여 사용하는 것이 필요합니다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- 2019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범죄분석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대검찰청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>
              <a:lnSpc>
                <a:spcPct val="10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0229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418452"/>
          </a:xfrm>
        </p:spPr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디지털성범죄 피해자지원센터의 상담 지원 통계로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앞에서 살펴보았던 디지털 성폭력 피해 유형별 현황입니다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2019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피해 유형 중 유포 피해를 호소한 사례가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1,001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(29.7%)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으로 가장 많았고 다음으로 불법촬영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857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(26.0%),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유포불안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414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(12.3%),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유포협박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289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(8.6%)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2018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접수된 피해 유형의 비율은 유사한 양상을 보였으나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유포불안의 증가는 불법촬영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비동의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유포 등 디지털 성폭력의 증가에 따른 사회적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심리적 유포불안을 호소하는 피해자가 많아진 것으로 분석하고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 피해자 지원보고서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(2019)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피해 유형별 현황 외 피해자 현황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나이 등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가해자 피해자 관계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 인지 경로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 인지 후 최초 대응 등의 상담지원 현황과 설명이 있으니 필요한 경우 활용할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예를 들어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 연령은 피해자가 연령을 밝히지 않은 경우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(929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제외하고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497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(24.8%)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으로 가장 많았고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10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30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40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50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 이상 순으로 나타났습니다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특히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(15.0%)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(24.8%)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비율이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39.8%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2018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(8.4%)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(19.1%)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비해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12.3%p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증가하였습니다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아래 자료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p.15). 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kern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lang="ko-KR" altLang="en-US" kern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차시 수업분량이 많고</a:t>
            </a:r>
            <a:r>
              <a:rPr lang="en-US" altLang="ko-KR" kern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kern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 차시 일부 다루었던 내용의 복습이므로</a:t>
            </a:r>
            <a:r>
              <a:rPr lang="en-US" altLang="ko-KR" kern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kern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유형과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13-17)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는 생략할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- 2019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디지털 성폭력 피해자 지원보고서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1988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온라인에서의 성희롱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사진 합성 등의 디지털 성폭력이 계속하여 발생하는 원인이 무엇이라고 생각하는지 질문합니다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답을 어려워하거나 시간의 여유가 있을 경우 벌집 토론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명이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분 정도의 짧은 시간 얘기 나누고 원인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뽑아보기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또는 모둠 토론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(3~4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모둠구성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후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원인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이상 뽑아 도화지에 작성한 후 발표 및 공유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활동을 하는 것도 좋습니다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417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‘장난’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놀이’라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부를 수 있으려면 나와 상대방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둘 다 즐거워야 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만약 상대방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친구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재미없어 하거나 즐거워하지 않는다면 장난도 아니고 놀이도 아닙니다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또한 친구의 프로필 사진을 누군가의 신체와 합성하여 성적 이미지로 만드는 것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성적인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촬영물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단톡방에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올리는 것은 누군가에게 피해를 주는 심각한 행동으로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장난이나 놀이가 될 수 없습니다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행동을 재미있는 일이라고 생각하는 자체가 디지털 성폭력입니다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성적촬영물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사진합성물을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단톡방에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올리며 인격과 몸을 분리하여 취급하고 소비해도 괜찮다는 잘못된 생각 역시 디지털 성폭력입니다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56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6467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399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피해의 특성 이해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00660" marR="0" indent="-20066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① 실제 있었던 일이라는 설명과 함께 사례의 내용을 읽어준 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생각해보기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를 나눠준다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② 활동지에 나온 질문을 설명한다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8000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앞의 사례를 듣게 된 사람들이 쉽게 하는 생각이 무엇일지 자유롭게 적는다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생각과 말들이 피해자에게 어떤 영향을 미칠지 자유롭게 적는다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③ 활동지 작성이 끝나면 원하는 사람 혹은 돌아가면서 쓴 내용을 발표한다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④ 학생들이 발표한 내용을 칠판에 정리한다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0800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아라 언니가 알려주는 디지털 성범죄 알아차리기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한국여성인권진흥원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433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피해의 특성 이해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사례를 보고 사람들이 쉽게 하는 생각이 무엇일지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사람들의 생각과 말이 피해자에게 미치는 영향은 무엇인지 생각해봅시다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예상 답변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63830" marR="0" indent="-16383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사례를 보고 사람들이 쉽게 하는 생각은 무엇일까요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 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‘왜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몸캠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채팅을 했나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몸캠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채팅의 위험을 몰랐나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왜 다운로드를 했나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 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왜 바로 신고하지 않았나’ 등</a:t>
            </a: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63830" marR="0" indent="-16383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63830" marR="0" indent="-16383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사람들의 위와 같은 생각과 말이 피해자에게 미치게 영향은 무엇일까요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‘내가 잘못했구나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자책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본인 비난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/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나의 문제구나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믿어주지 않겠구나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 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해결이 어렵겠구나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믿어주지 않겠구나’ 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822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피해의 특성 이해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사용은 일상적인 일이기 때문에 어느 날 갑자기 사례 속의 일이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나에게도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발생할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그런데 사건이 발생하면 사람들은 가해자가 아닌 피해자에게 ‘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왜’라는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질문을 하는 경우가 많고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이로 인해 피해자가 죄책감을 느끼게 하는 경우가 많습니다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‘왜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몸캠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채팅을 했나’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‘왜 다운로드를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했나’하고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피해를 경험한 사람에게 질문할 수 있는데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왜’라는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질문이 위축되어 있는 피해자에게는 질책과 비난으로 들릴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‘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왜’라는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질문은 피해자에게 ‘내가 잘못했구나’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‘나의 문제구나’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‘믿어주지 않겠구나’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‘해결이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어렵겠구나’라는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생각을 하게 만든다는 것을 이해하도록 지도합니다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세상은 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공간의 제약이 없습니다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이는 한 명의 디지털 성폭력 피해자에게 셀 수 없이 많은 가해자가 있다는 것을 의미합니다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따라서 교육을 통한 인식변화로 ‘시간과 공간의 확장을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최소화’하는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것이 중요합니다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1902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944727"/>
          </a:xfrm>
        </p:spPr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피해의 특성 이해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미디어의 사용은 다양한 장점을 갖고 있지만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주의점도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미디어는 재미있고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미디어를 통해 새로운 친구를 만나고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 소식을 전하고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정보를 교환하기도 하지만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나쁜 마음을 갖고 있는 사람으로 인해 원하지 않는 피해를 경험하게 될 수도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누구나 피해를 경험하게 될 수 있지만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피해를 경험하는 순간 피해자에게 던지는 잘못된 질문으로 인해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피해자는 자신의 잘못이라 여기고 자신의 행동에 대해 자책을 하게 될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성폭력은 피해를 경험한 사람이 아니라 디지털 미디어 환경을 악용하여 나쁜 일을 한 사람의 잘못이자 문제입니다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모르고 한 일이든 장난으로 생각한 일이든 계획하여 접근하고 협박한 일이든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누군가를 아프게 하고 괴롭힌 사람의 잘못입니다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이용 시 ‘조심해야 한다’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‘위험하다’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‘의심해라’ 등을 강조하는 교육은 학생들이 혹시라도 피해를 경험하는 순간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‘나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때문이다’라는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자책으로 이어질 가능성이 높습니다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미디어를 사용할 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조심할 필요는 있지만 사용 자체가 잘못된 것은 아니며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사람의 개인정보를 악용하거나 신체 이미지를 촬영해 타인의 권리를 침해하는 사람의 잘못이고 범죄라는 점을 정확히 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765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피해의 특성 이해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피해자가 주변 누구에게도 도움을 청하지 못하는 이유가 무엇이라고 생각하는지 질문해 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예상답변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‘자기가 잘못했다고 생각해서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말하기 창피해서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나의 사진 영상이 유포되었다는 사실을 가까운 사람이 더 아는 것이 힘들고 괴롭기 때문에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아무도 도움을 줄 수 없다고 생각해서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더 유포 될까 무서워서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소문날까 걱정되고 두렵기 때문’ 등</a:t>
            </a: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학생들의 대답을 정리하며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 내용을 함께 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앞에서 말한 바와 같이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잘못이 아님을 한 번 더 강조하고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성적인 일로 피해를 입은 것은 창피한 일이 아니라 권리의 침해를 받은 것이라는 점을 강조합니다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믿고 말할 사람이 주변에 없는 경우 비공개 상담창구를 활용할 수도 있다는 것을 소개하고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 정보가 유포될까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소문날까 걱정하거나 무서워하지 않도록 평소 친구로서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주변인으로서의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역할과 책임을 함께 해야 함을 설명합니다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319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피해의 특성 이해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성폭력에 대해 잊지 말아야 할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가지를 함께 읽어봅니다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어떤 상황에서도 피해자의 잘못이 아님을 모두가 기억합니다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피해자가 용기 내어 말하는 순간 도움을 받을 수 있고 ‘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말하기’가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또 다른 피해를 예방할 수 있음을 설명합니다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‘말하기’ 대상은 친구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보호자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부모님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),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교사뿐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아니라 상담소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지원센터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), 1366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까지도 포함하는 것임을 알려 줍니다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친구로서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주변인으로서 피해사실에 대한 험담과 소문을 중지시키도록 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349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727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방관자 되기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vs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중단시키기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 권장 부분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밸런스 게임 영상 도입 부분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0~0′19″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평소 호감 있던 친구와 게임을 하러 갔는데 혐오표현을 일삼는다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4′38″~5′41″</a:t>
            </a:r>
          </a:p>
          <a:p>
            <a:pPr marL="108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‘게임 끝나고 조용히 멀어지기’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vs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‘게임 나가고 일단 한마디 하기’</a:t>
            </a: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08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친구에게 이런 얘기를 하기 힘든 이유는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71450" marR="0" lvl="0" indent="-17145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단톡에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사진을 올리고 평가하며 낄낄댄다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6′26″~10′53″</a:t>
            </a:r>
          </a:p>
          <a:p>
            <a:pPr marL="108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‘한 마디 하고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싸해진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분위기 감당하기’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vs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‘그냥 넘어가고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싸해진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내 기분 감당하기’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마음에 드는 대응 방법 고르기</a:t>
            </a: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 시간에 비해 전체 영상의 길이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(11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17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긴 관계로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활용하면 좋을 부분만 뽑아 활용할 것을 권장합니다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162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589214"/>
          </a:xfrm>
        </p:spPr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방관자 되기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vs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중단시키기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영상에서 나온 밸런스 게임을 학생들과 함께 실행해 보는 활동입니다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① 첫 번째 질문을 던지고 둘 중 하나를 선택하게 한다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② 선택한 이유를 이야기 나눈다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90500" marR="0" indent="-1905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③ 이어서 친구에게 혐오표현을 하지 말라는 얘기를 하기 힘든 이유 또는 이런 친구가 있을 때 할 수 있는 말에 대해서 이야기 나눈다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④ 두 번째 질문을 던지고 둘 중 하나를 선택하게 한다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⑤ 선택한 이유를 이야기 나눈다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⑥ 이런 상황에서 친구에게 할 수 있는 말이 무엇이 있을지 생각해본다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참고자료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26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영상에 나왔던 방법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비슷한 친구를 찾아 내 편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공감대를 형성하기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되물어서 상황을 객관화하기 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너 정말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000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라고 생각하는 거야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이거 어디 올리면 큰일 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상대에 대한 판단 아닌 내 감정으로 말하기 </a:t>
            </a:r>
          </a:p>
          <a:p>
            <a:pPr marL="126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수업안내서 ★ 영상 “내가 공유한 그 사진” 활용 가이드</a:t>
            </a: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08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방관자 되기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vs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중단시키기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닷페이스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한국양성평등교육진흥원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 </a:t>
            </a:r>
            <a:b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https://bit.ly/3dDnatF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771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 일어날 수 있는 성폭력 문제를 설명할 수 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80000" marR="0" indent="-180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성폭력과 관련된 잘못된 통념과 디지털 성폭력의 원인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 피해자에 미치는 영향을 파악할 수 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실천방법을 말할 수 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1898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방관자 되기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vs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중단시키기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 시청 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중 한 가지 활동 방식을 선택하여 진행할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1)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로만 하고 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은 생략 가능</a:t>
            </a:r>
          </a:p>
          <a:p>
            <a:pPr marL="25200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 밸런스 게임을 하되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 ③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⑥을 뽑아 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생각해보기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활동을 따로 진행</a:t>
            </a:r>
          </a:p>
          <a:p>
            <a:pPr marL="25200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3)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29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밸런스 게임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는 생략하고 슬라이드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30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생각해보기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활동만 하는 방식</a:t>
            </a: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생각해보기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활동을 진행할 경우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활동지를 준비하여 개인별로 나눠주고 작성한 후 서로 작성한 내용을 발표하고 공유합니다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‘좋은 대응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방법’의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경우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학생의 발표 내용을 교사가 칠판에 정리합니다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함께 생각해 본 ‘좋은 대응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방법’이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디지털 성폭력을 예방하는 일이라는 것을 이해하도록 설명해줍니다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3748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4713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위해 내가 실천할 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오늘 수업의 내용을 정리하기 위한 활동입니다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메모지를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2~3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장씩 나눠준 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성폭력을 없애기 위해 내가 할 수 있는 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정도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메모지에 적도록 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때 교사도 함께 작성합니다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 적은 후에는 한 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사람씩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앞으로 나와 자신이 쓴 내용을 읽고 메모지를 전지에 붙입니다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학생들의 순서가 끝나면 마지막으로 교사가 작성한 내용을 읽고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전지에 붙입니다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참고자료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71450" marR="0" lvl="0" indent="-17145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원인</a:t>
            </a: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08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•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디지털 성폭력을 ‘장난’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놀이’로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취급하는 잘못된 인식</a:t>
            </a: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08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•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‘친구끼리 그럴 수 있지’라는 편견과 고정관념</a:t>
            </a: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08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Tx/>
              <a:buNone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•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타인의 신체를 성적대상으로 소비하는 왜곡된 성문화</a:t>
            </a: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5912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위해 내가 실천할 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각자의 메모지가 모이면 이렇게 전지가 꽉 차는 것처럼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각자의 작은 실천이 모이면 디지털 성폭력을 줄이는 큰 사회적 변화로 이어질 수 있다는 설명을 하며 수업을 마무리합니다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237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663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0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좋아하는 앱이 있나요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학생들이 좋아하고 자주 사용하는 앱을 통해 디지털 매체 사용의 장단점을 생각해보는 활동입니다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요즘 자주 사용하거나 좋아하는 어플이 무엇인지 질문하거나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 속 어플을 사용하고 있으면 손을 들어보게 하여 그 정도를 확인합니다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주변 친구들이 가장 많이 사용하는 것처럼 보이는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어플에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손을 들게 할 수도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이야기 나온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어플들이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왜 인기가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많은지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질문해 보고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좋아하는 앱에 대해서도 질문을 하며 다양한 의견을 들어봅니다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슬라이드에서 다루는 어플 외에도 최근 인기가 많은 어플을 조사하여 활용하는 것이 좋습니다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이때 스마트폰 및 어플을 사용하지 않는 학생이 있다는 것을 염두에 두고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소외되지 않도록 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앱을 처음 듣더라도 전혀 이상하지 않고 문제가 없다는 것을 충분히 설명합니다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66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좋아하는 앱이 있나요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 시 다양한 답변이 나왔다면 다음 수업에 그 답변을 활용합니다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현재 슬라이드에 정리된 예상 답변을 수정하여 학생들이 많이 대답하는 내용을 사용합니다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사람들이 많이 사용하고 인기가 많을 때에는 이유가 있고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 이유들은 해당 어플의 장점일 수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사람들은 어플을 통해 정보를 얻기도 하고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나를 보여주어 관심을 받기도 하고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새로운 사람과 친해질 수도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그런데 디지털 미디어 환경의 장점이 때로는 단점이 되기도 한다는 것을 아는 것이 중요합니다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020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좋아하는 앱이 있나요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활용의 단점과 주의점을 다시 확인하는 활동입니다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환경에서 일어날 수 있는 일에 대해 구체적으로 알아보겠다고 언급한 후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로 들어갑니다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127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217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6015898"/>
          </a:xfrm>
        </p:spPr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우리의 디지털 세상은 안녕한가요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환경에서의 경험에 대해 알아보는 활동입니다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‘디지털 환경에서의 경험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설문지’는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디지털 미디어 중 가장 많이 사용하는 것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온라인에서의 최근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사이의 경험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(10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문항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대한 질문으로 이루어져 있습니다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무기명으로 작성 후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서로의 답변이 보이지 않도록 활동지를 뒤집어서 걷고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걷은 후 섞어 다시 한 장씩 나눠주는 방식으로 진행할 것임을 학생들에게 미리 설명합니다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누가 쓴 것인지 모르는 것을 받게 됨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차분하게 잘 읽고 솔직하게 체크해줄 것을 당부합니다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순서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① 교사가 활동지의 내용과 방식을 설명한다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② 한 사람에게 한 장씩 활동지를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나누어준다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93040" marR="0" indent="-19304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③ 차분히 읽고 솔직하게 체크하라고 한 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교사는 칠판에 각 문항 질문을 간단히 적는다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90500" marR="0" indent="-1905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④ 작성을 완료한 사람은 활동지를 뒤집어 두고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모두의 작성이 끝나면 걷는다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⑤ 교사가 활동지를 잘 섞어 다시 한 장씩 나눠준다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⑥ 문항을 하나씩 읽은 후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자신이 가진 활동지에 표시된 답에 손을 들게 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⑦ 각 문항의 결과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숫자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를 칠판에 정리하여 쓴다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62000" marR="0" indent="-16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⑧ 각 문항의 결과에 대해 학생들과 함께 대략적으로 파악하여 정리해본다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b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예를 들어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 문항에서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순위에 가장 많이 나온 것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순위에 가장 많이 나온 것 등을 정리한다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b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 문항은 각 질문에 대해 있다 몇 명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없다 몇 명 등을 함께 확인한다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00660" marR="0" indent="-20066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⑨ 우리 반 결과에 대한 정리가 끝나면 다음 슬라이드로 넘어가서 우리 반의 결과와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2019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중학생 경험 실태조사 결과를 비교한다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⑩ 비슷한 점과 다른 점을 질문한다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98120" marR="0" indent="-19812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⑪ 경험 문항에 나와 있는 내용이 ‘디지털 </a:t>
            </a:r>
            <a:r>
              <a:rPr lang="ko-KR" altLang="en-US" sz="1200" kern="10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성폭력’이며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 유형과 원인을 하나하나 살펴볼 것이라고 설명한다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환경에서의 학생 성폭력 실태조사 및 정책개선방안 연구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교육부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10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88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40892E1-3464-4195-B7B7-09076AEEC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0C8EDA2-D82A-45F3-86D0-3D0E5BB64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6" y="364985"/>
            <a:ext cx="126492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B568202-B9DC-4B60-B8E4-F584CF7E6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52D51A-92A4-4E7F-BC96-57637667D0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6" y="364985"/>
            <a:ext cx="126492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0A538F0-E279-4FF4-BD37-2553DDE0E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CF05272-C584-4912-A051-43A4F5630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6" y="364985"/>
            <a:ext cx="126492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3C50B91-2988-4B72-8872-3961887679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4F7F-F7D9-48DF-B9E0-2406C6478F5B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CF05272-C584-4912-A051-43A4F5630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6" y="364985"/>
            <a:ext cx="1264923" cy="28346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CE55CD8-B24F-4E92-AB76-9C322E572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/>
          <a:stretch/>
        </p:blipFill>
        <p:spPr>
          <a:xfrm>
            <a:off x="0" y="756910"/>
            <a:ext cx="9144000" cy="610108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B4FD4EE-0167-4757-A112-DC63A9208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3" t="95313"/>
          <a:stretch/>
        </p:blipFill>
        <p:spPr>
          <a:xfrm>
            <a:off x="6543674" y="6536532"/>
            <a:ext cx="2600325" cy="3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44B6A46-8EFD-4788-8682-4B2C98058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0B00CD7-C9DA-4E2A-B8D8-E94444432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6" y="364985"/>
            <a:ext cx="126492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7C248A6-FEBB-493F-B25D-86CF8294E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C4078BA-86F9-496D-93A2-E06A94824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6" y="364985"/>
            <a:ext cx="126492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C748B42-9890-4CE5-B381-9CEEE714B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F0ABB5F-F0B2-41BE-B370-53C0BA98C2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91221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71" r:id="rId6"/>
    <p:sldLayoutId id="2147483666" r:id="rId7"/>
    <p:sldLayoutId id="2147483668" r:id="rId8"/>
    <p:sldLayoutId id="2147483669" r:id="rId9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XKT95rCntQ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501CA32-889E-49C3-ABEE-FCAD01302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D2C928C-F5E3-4186-AB9C-2A5A962AEFE7}"/>
              </a:ext>
            </a:extLst>
          </p:cNvPr>
          <p:cNvGrpSpPr/>
          <p:nvPr/>
        </p:nvGrpSpPr>
        <p:grpSpPr>
          <a:xfrm>
            <a:off x="0" y="1866142"/>
            <a:ext cx="9144000" cy="692999"/>
            <a:chOff x="0" y="2832207"/>
            <a:chExt cx="9144000" cy="69299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3DD7112-E692-452D-9CA0-CA5A600F1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64374"/>
              <a:ext cx="9144000" cy="56083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AAF5B3-BC5A-439D-8B66-C0DF05449F9F}"/>
                </a:ext>
              </a:extLst>
            </p:cNvPr>
            <p:cNvSpPr txBox="1"/>
            <p:nvPr/>
          </p:nvSpPr>
          <p:spPr>
            <a:xfrm>
              <a:off x="1578231" y="2832207"/>
              <a:ext cx="5987537" cy="6617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1. </a:t>
              </a:r>
              <a:r>
                <a:rPr lang="ko-KR" altLang="en-US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컴퓨터 또는 스마트폰을 통한 주된 활동</a:t>
              </a: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</a:t>
              </a: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</a:t>
              </a: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23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BF12477-DF3D-43EC-8A9B-A0CC288BD5AC}"/>
              </a:ext>
            </a:extLst>
          </p:cNvPr>
          <p:cNvGrpSpPr/>
          <p:nvPr/>
        </p:nvGrpSpPr>
        <p:grpSpPr>
          <a:xfrm>
            <a:off x="1965452" y="899131"/>
            <a:ext cx="4848121" cy="680956"/>
            <a:chOff x="1838452" y="1103919"/>
            <a:chExt cx="4848121" cy="6809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1838452" y="1103919"/>
              <a:ext cx="4592924" cy="68095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중학생 실태조사 결과 살펴보기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AF858C6-E1DE-4632-ACAA-65DDD591B90E}"/>
                </a:ext>
              </a:extLst>
            </p:cNvPr>
            <p:cNvSpPr/>
            <p:nvPr/>
          </p:nvSpPr>
          <p:spPr>
            <a:xfrm>
              <a:off x="6368576" y="1352549"/>
              <a:ext cx="317997" cy="3179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FB670D8-05E7-4F88-9174-BCE91DD7FDC7}"/>
                </a:ext>
              </a:extLst>
            </p:cNvPr>
            <p:cNvSpPr/>
            <p:nvPr/>
          </p:nvSpPr>
          <p:spPr>
            <a:xfrm>
              <a:off x="6367255" y="1339849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46E6CCF-FCA8-4C2B-A9D9-A597BB025C24}"/>
              </a:ext>
            </a:extLst>
          </p:cNvPr>
          <p:cNvSpPr txBox="1"/>
          <p:nvPr/>
        </p:nvSpPr>
        <p:spPr>
          <a:xfrm>
            <a:off x="2278036" y="1569907"/>
            <a:ext cx="4216219" cy="2923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환경에서의 성폭력 경험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(2019, 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 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20,244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3121F7D0-C57D-4B3B-9204-1C82BB4F4EBF}"/>
              </a:ext>
            </a:extLst>
          </p:cNvPr>
          <p:cNvSpPr/>
          <p:nvPr/>
        </p:nvSpPr>
        <p:spPr>
          <a:xfrm>
            <a:off x="3705225" y="6121424"/>
            <a:ext cx="5052231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환경에서의 학생 성폭력 실태조사 및 정책개선방안 연구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교육부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C8C1FE4-2C5A-4033-805B-3D8112780B25}"/>
              </a:ext>
            </a:extLst>
          </p:cNvPr>
          <p:cNvSpPr txBox="1"/>
          <p:nvPr/>
        </p:nvSpPr>
        <p:spPr>
          <a:xfrm>
            <a:off x="7113891" y="2628228"/>
            <a:ext cx="534121" cy="2154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단위 </a:t>
            </a:r>
            <a:r>
              <a:rPr lang="en-US" altLang="ko-KR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%</a:t>
            </a:r>
            <a:endParaRPr lang="ko-KR" altLang="en-US" sz="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E35D8634-A056-4CE5-B63B-663CE4C3D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65" y="2843672"/>
            <a:ext cx="6010668" cy="31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9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D2C928C-F5E3-4186-AB9C-2A5A962AEFE7}"/>
              </a:ext>
            </a:extLst>
          </p:cNvPr>
          <p:cNvGrpSpPr/>
          <p:nvPr/>
        </p:nvGrpSpPr>
        <p:grpSpPr>
          <a:xfrm>
            <a:off x="0" y="1866142"/>
            <a:ext cx="9144000" cy="692999"/>
            <a:chOff x="0" y="2832207"/>
            <a:chExt cx="9144000" cy="69299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3DD7112-E692-452D-9CA0-CA5A600F1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64374"/>
              <a:ext cx="9144000" cy="56083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AAF5B3-BC5A-439D-8B66-C0DF05449F9F}"/>
                </a:ext>
              </a:extLst>
            </p:cNvPr>
            <p:cNvSpPr txBox="1"/>
            <p:nvPr/>
          </p:nvSpPr>
          <p:spPr>
            <a:xfrm>
              <a:off x="1405107" y="2832207"/>
              <a:ext cx="6333785" cy="6617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2. </a:t>
              </a:r>
              <a:r>
                <a:rPr lang="ko-KR" altLang="en-US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 성폭력 유형별 피해 경험</a:t>
              </a: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최근 </a:t>
              </a: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년간 경험</a:t>
              </a:r>
              <a:r>
                <a:rPr lang="en-US" altLang="ko-KR" sz="23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23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BF12477-DF3D-43EC-8A9B-A0CC288BD5AC}"/>
              </a:ext>
            </a:extLst>
          </p:cNvPr>
          <p:cNvGrpSpPr/>
          <p:nvPr/>
        </p:nvGrpSpPr>
        <p:grpSpPr>
          <a:xfrm>
            <a:off x="1965452" y="899131"/>
            <a:ext cx="4848121" cy="680956"/>
            <a:chOff x="1838452" y="1103919"/>
            <a:chExt cx="4848121" cy="6809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1838452" y="1103919"/>
              <a:ext cx="4592924" cy="68095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중학생 실태조사 결과 살펴보기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AF858C6-E1DE-4632-ACAA-65DDD591B90E}"/>
                </a:ext>
              </a:extLst>
            </p:cNvPr>
            <p:cNvSpPr/>
            <p:nvPr/>
          </p:nvSpPr>
          <p:spPr>
            <a:xfrm>
              <a:off x="6368576" y="1352549"/>
              <a:ext cx="317997" cy="3179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FB670D8-05E7-4F88-9174-BCE91DD7FDC7}"/>
                </a:ext>
              </a:extLst>
            </p:cNvPr>
            <p:cNvSpPr/>
            <p:nvPr/>
          </p:nvSpPr>
          <p:spPr>
            <a:xfrm>
              <a:off x="6367255" y="1339849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46E6CCF-FCA8-4C2B-A9D9-A597BB025C24}"/>
              </a:ext>
            </a:extLst>
          </p:cNvPr>
          <p:cNvSpPr txBox="1"/>
          <p:nvPr/>
        </p:nvSpPr>
        <p:spPr>
          <a:xfrm>
            <a:off x="2278036" y="1569907"/>
            <a:ext cx="4216219" cy="2923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환경에서의 성폭력 경험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(2019, 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 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20,244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3121F7D0-C57D-4B3B-9204-1C82BB4F4EBF}"/>
              </a:ext>
            </a:extLst>
          </p:cNvPr>
          <p:cNvSpPr/>
          <p:nvPr/>
        </p:nvSpPr>
        <p:spPr>
          <a:xfrm>
            <a:off x="2971800" y="6121424"/>
            <a:ext cx="578565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환경에서의 학생 성폭력 실태조사 및 정책개선방안 연구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교육부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9A17C6D-E514-473B-B294-BF7EF33373B0}"/>
              </a:ext>
            </a:extLst>
          </p:cNvPr>
          <p:cNvSpPr txBox="1"/>
          <p:nvPr/>
        </p:nvSpPr>
        <p:spPr>
          <a:xfrm>
            <a:off x="7759848" y="2628228"/>
            <a:ext cx="534121" cy="2154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단위 </a:t>
            </a:r>
            <a:r>
              <a:rPr lang="en-US" altLang="ko-KR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%</a:t>
            </a:r>
            <a:endParaRPr lang="ko-KR" altLang="en-US" sz="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49262EB-1932-4C15-9A32-78749EEF7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2843672"/>
            <a:ext cx="7284735" cy="31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1A639A0-BE6E-4E8A-855F-D07081A51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" y="1647453"/>
            <a:ext cx="8214377" cy="413919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E6CCF-FCA8-4C2B-A9D9-A597BB025C24}"/>
              </a:ext>
            </a:extLst>
          </p:cNvPr>
          <p:cNvSpPr txBox="1"/>
          <p:nvPr/>
        </p:nvSpPr>
        <p:spPr>
          <a:xfrm>
            <a:off x="2294561" y="1867820"/>
            <a:ext cx="462177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・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온라인에서 원치 않는 성적 농담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모욕 등을 한다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4A85CB-E73B-4EB5-9383-C8DD66C2D531}"/>
              </a:ext>
            </a:extLst>
          </p:cNvPr>
          <p:cNvSpPr txBox="1"/>
          <p:nvPr/>
        </p:nvSpPr>
        <p:spPr>
          <a:xfrm>
            <a:off x="2294561" y="2299455"/>
            <a:ext cx="4738798" cy="64761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85725" indent="-85725">
              <a:lnSpc>
                <a:spcPts val="2200"/>
              </a:lnSpc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・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문자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카톡 등을 통해 타인의 벗은 몸 사진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b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 등을 보내거나 나의 신체 사진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요구하였다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856DE0B-CE65-44E6-858E-02EE56927BE7}"/>
              </a:ext>
            </a:extLst>
          </p:cNvPr>
          <p:cNvSpPr txBox="1"/>
          <p:nvPr/>
        </p:nvSpPr>
        <p:spPr>
          <a:xfrm>
            <a:off x="2294561" y="3076481"/>
            <a:ext cx="477246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・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사진을 편집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합성하여 성적 이미지로 제작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유포하였다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5F847FB-717A-4C17-B081-A3A04AA0939B}"/>
              </a:ext>
            </a:extLst>
          </p:cNvPr>
          <p:cNvSpPr txBox="1"/>
          <p:nvPr/>
        </p:nvSpPr>
        <p:spPr>
          <a:xfrm>
            <a:off x="2294561" y="3570969"/>
            <a:ext cx="455765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・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동의 없이 촬영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불법촬영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하여 채팅방에 유포하였다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A304FCB-30CF-4EE6-91A1-3226D621679C}"/>
              </a:ext>
            </a:extLst>
          </p:cNvPr>
          <p:cNvSpPr txBox="1"/>
          <p:nvPr/>
        </p:nvSpPr>
        <p:spPr>
          <a:xfrm>
            <a:off x="2294561" y="4046908"/>
            <a:ext cx="456086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・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사귈 때 찍은 나의 성적 사진을 동의 없이 유포하였다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4E9012C-B24D-4150-BEF6-78464C86F181}"/>
              </a:ext>
            </a:extLst>
          </p:cNvPr>
          <p:cNvSpPr txBox="1"/>
          <p:nvPr/>
        </p:nvSpPr>
        <p:spPr>
          <a:xfrm>
            <a:off x="3189265" y="5195208"/>
            <a:ext cx="3041218" cy="73353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</a:p>
        </p:txBody>
      </p:sp>
    </p:spTree>
    <p:extLst>
      <p:ext uri="{BB962C8B-B14F-4D97-AF65-F5344CB8AC3E}">
        <p14:creationId xmlns:p14="http://schemas.microsoft.com/office/powerpoint/2010/main" val="359082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0460-BF78-4F89-A693-964B034554A6}"/>
              </a:ext>
            </a:extLst>
          </p:cNvPr>
          <p:cNvSpPr txBox="1"/>
          <p:nvPr/>
        </p:nvSpPr>
        <p:spPr>
          <a:xfrm>
            <a:off x="2881145" y="1078399"/>
            <a:ext cx="3748141" cy="6963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성폭력입니다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3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475E94C-58F6-488B-BDF7-D4DE1FEA7D11}"/>
              </a:ext>
            </a:extLst>
          </p:cNvPr>
          <p:cNvCxnSpPr>
            <a:cxnSpLocks/>
          </p:cNvCxnSpPr>
          <p:nvPr/>
        </p:nvCxnSpPr>
        <p:spPr>
          <a:xfrm>
            <a:off x="3002280" y="1746168"/>
            <a:ext cx="3493770" cy="0"/>
          </a:xfrm>
          <a:prstGeom prst="line">
            <a:avLst/>
          </a:prstGeom>
          <a:ln w="38100">
            <a:solidFill>
              <a:srgbClr val="E16B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8C490B8-8801-4642-B968-68CA875501C3}"/>
              </a:ext>
            </a:extLst>
          </p:cNvPr>
          <p:cNvGrpSpPr/>
          <p:nvPr/>
        </p:nvGrpSpPr>
        <p:grpSpPr>
          <a:xfrm>
            <a:off x="1509592" y="2335698"/>
            <a:ext cx="2289053" cy="1045466"/>
            <a:chOff x="1509592" y="1894911"/>
            <a:chExt cx="2289053" cy="1045466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562103A1-E855-41B3-A492-82877CB31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592" y="1894911"/>
              <a:ext cx="2289053" cy="1045466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1DE9D25-682B-4748-B14A-8A782D4F871F}"/>
                </a:ext>
              </a:extLst>
            </p:cNvPr>
            <p:cNvSpPr/>
            <p:nvPr/>
          </p:nvSpPr>
          <p:spPr>
            <a:xfrm>
              <a:off x="2896688" y="2254820"/>
              <a:ext cx="75533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500" b="1" dirty="0">
                  <a:solidFill>
                    <a:schemeClr val="bg1"/>
                  </a:solidFill>
                  <a:latin typeface="+mj-ea"/>
                  <a:ea typeface="+mj-ea"/>
                </a:rPr>
                <a:t>제작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B241CE8-D298-48AD-9406-31CC5F7B63A0}"/>
              </a:ext>
            </a:extLst>
          </p:cNvPr>
          <p:cNvGrpSpPr/>
          <p:nvPr/>
        </p:nvGrpSpPr>
        <p:grpSpPr>
          <a:xfrm>
            <a:off x="5357382" y="2243251"/>
            <a:ext cx="2267717" cy="1289307"/>
            <a:chOff x="4985917" y="1802960"/>
            <a:chExt cx="2267717" cy="1289307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AA89804E-62FA-4BA9-9814-19E77FBEA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917" y="1802960"/>
              <a:ext cx="2267717" cy="1289307"/>
            </a:xfrm>
            <a:prstGeom prst="rect">
              <a:avLst/>
            </a:prstGeom>
          </p:spPr>
        </p:pic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2DF9974-BEE6-4962-AA59-19EF7B0FCDC6}"/>
                </a:ext>
              </a:extLst>
            </p:cNvPr>
            <p:cNvSpPr/>
            <p:nvPr/>
          </p:nvSpPr>
          <p:spPr>
            <a:xfrm>
              <a:off x="6318293" y="2254820"/>
              <a:ext cx="75533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500" b="1" dirty="0">
                  <a:solidFill>
                    <a:schemeClr val="bg1"/>
                  </a:solidFill>
                  <a:latin typeface="+mj-ea"/>
                  <a:ea typeface="+mj-ea"/>
                </a:rPr>
                <a:t>유포</a:t>
              </a:r>
            </a:p>
          </p:txBody>
        </p:sp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BB1C21AF-1685-4647-9B1A-C68943958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51" y="3919502"/>
            <a:ext cx="2776734" cy="1725172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0531007-37A6-4D3A-AEBB-215725B93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0" y="3919502"/>
            <a:ext cx="3791720" cy="1725172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4ACEB8B4-D4EC-4188-9511-19CDD70F0B81}"/>
              </a:ext>
            </a:extLst>
          </p:cNvPr>
          <p:cNvSpPr/>
          <p:nvPr/>
        </p:nvSpPr>
        <p:spPr>
          <a:xfrm>
            <a:off x="1458228" y="4226218"/>
            <a:ext cx="2185214" cy="1031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불법촬영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r>
              <a:rPr lang="ko-KR" altLang="en-US" sz="1500" b="1" dirty="0">
                <a:latin typeface="+mj-ea"/>
                <a:ea typeface="+mj-ea"/>
              </a:rPr>
              <a:t>해킹 등 사진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취득 후 성적으로 </a:t>
            </a:r>
            <a:r>
              <a:rPr lang="en-US" altLang="ko-KR" sz="1500" b="1" dirty="0">
                <a:latin typeface="+mj-ea"/>
                <a:ea typeface="+mj-ea"/>
              </a:rPr>
              <a:t>2</a:t>
            </a:r>
            <a:r>
              <a:rPr lang="ko-KR" altLang="en-US" sz="1500" b="1" dirty="0">
                <a:latin typeface="+mj-ea"/>
                <a:ea typeface="+mj-ea"/>
              </a:rPr>
              <a:t>차 제작</a:t>
            </a:r>
          </a:p>
          <a:p>
            <a:pPr>
              <a:lnSpc>
                <a:spcPts val="2500"/>
              </a:lnSpc>
            </a:pPr>
            <a:r>
              <a:rPr lang="en-US" altLang="ko-KR" sz="1500" b="1" dirty="0">
                <a:latin typeface="+mj-ea"/>
                <a:ea typeface="+mj-ea"/>
              </a:rPr>
              <a:t>(</a:t>
            </a:r>
            <a:r>
              <a:rPr lang="ko-KR" altLang="en-US" sz="1500" b="1" dirty="0">
                <a:latin typeface="+mj-ea"/>
                <a:ea typeface="+mj-ea"/>
              </a:rPr>
              <a:t>사진 합성</a:t>
            </a:r>
            <a:r>
              <a:rPr lang="en-US" altLang="ko-KR" sz="1500" b="1" dirty="0">
                <a:latin typeface="+mj-ea"/>
                <a:ea typeface="+mj-ea"/>
              </a:rPr>
              <a:t>)</a:t>
            </a:r>
            <a:endParaRPr lang="ko-KR" altLang="en-US" sz="1500" b="1" dirty="0">
              <a:latin typeface="+mj-ea"/>
              <a:ea typeface="+mj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996004ED-DA17-4FA6-A411-DE62D153BFE8}"/>
              </a:ext>
            </a:extLst>
          </p:cNvPr>
          <p:cNvSpPr/>
          <p:nvPr/>
        </p:nvSpPr>
        <p:spPr>
          <a:xfrm>
            <a:off x="4693668" y="4126335"/>
            <a:ext cx="3336170" cy="1265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indent="-142875">
              <a:lnSpc>
                <a:spcPts val="2000"/>
              </a:lnSpc>
              <a:spcAft>
                <a:spcPts val="1200"/>
              </a:spcAft>
            </a:pPr>
            <a:r>
              <a:rPr lang="en-US" altLang="ko-KR" sz="1500" b="1" dirty="0">
                <a:latin typeface="+mj-ea"/>
                <a:ea typeface="+mj-ea"/>
              </a:rPr>
              <a:t>- </a:t>
            </a:r>
            <a:r>
              <a:rPr lang="ko-KR" altLang="en-US" sz="1500" b="1" dirty="0">
                <a:latin typeface="+mj-ea"/>
                <a:ea typeface="+mj-ea"/>
              </a:rPr>
              <a:t>촬영에 대한 동의 여부</a:t>
            </a:r>
            <a:r>
              <a:rPr lang="en-US" altLang="ko-KR" sz="1500" b="1" dirty="0">
                <a:latin typeface="+mj-ea"/>
                <a:ea typeface="+mj-ea"/>
              </a:rPr>
              <a:t>,</a:t>
            </a:r>
            <a:br>
              <a:rPr lang="en-US" altLang="ko-KR" sz="1500" b="1" dirty="0">
                <a:latin typeface="+mj-ea"/>
                <a:ea typeface="+mj-ea"/>
              </a:rPr>
            </a:br>
            <a:r>
              <a:rPr lang="ko-KR" altLang="en-US" sz="1500" b="1" dirty="0">
                <a:latin typeface="+mj-ea"/>
                <a:ea typeface="+mj-ea"/>
              </a:rPr>
              <a:t>피해자 촬영 여부와 무관</a:t>
            </a:r>
          </a:p>
          <a:p>
            <a:pPr marL="152400" indent="-152400">
              <a:lnSpc>
                <a:spcPts val="2000"/>
              </a:lnSpc>
            </a:pPr>
            <a:r>
              <a:rPr lang="en-US" altLang="ko-KR" sz="1500" b="1" dirty="0">
                <a:latin typeface="+mj-ea"/>
                <a:ea typeface="+mj-ea"/>
              </a:rPr>
              <a:t>- </a:t>
            </a:r>
            <a:r>
              <a:rPr lang="ko-KR" altLang="en-US" sz="1500" b="1" dirty="0">
                <a:latin typeface="+mj-ea"/>
                <a:ea typeface="+mj-ea"/>
              </a:rPr>
              <a:t>웹하드</a:t>
            </a:r>
            <a:r>
              <a:rPr lang="en-US" altLang="ko-KR" sz="1500" b="1" dirty="0">
                <a:latin typeface="+mj-ea"/>
                <a:ea typeface="+mj-ea"/>
              </a:rPr>
              <a:t>, SNS </a:t>
            </a:r>
            <a:r>
              <a:rPr lang="ko-KR" altLang="en-US" sz="1500" b="1" dirty="0">
                <a:latin typeface="+mj-ea"/>
                <a:ea typeface="+mj-ea"/>
              </a:rPr>
              <a:t>온라인 공간에 성적촬영물</a:t>
            </a:r>
            <a:br>
              <a:rPr lang="en-US" altLang="ko-KR" sz="1500" b="1" dirty="0">
                <a:latin typeface="+mj-ea"/>
                <a:ea typeface="+mj-ea"/>
              </a:rPr>
            </a:br>
            <a:r>
              <a:rPr lang="ko-KR" altLang="en-US" sz="1500" b="1" dirty="0">
                <a:latin typeface="+mj-ea"/>
                <a:ea typeface="+mj-ea"/>
              </a:rPr>
              <a:t>유통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r>
              <a:rPr lang="ko-KR" altLang="en-US" sz="1500" b="1" dirty="0">
                <a:latin typeface="+mj-ea"/>
                <a:ea typeface="+mj-ea"/>
              </a:rPr>
              <a:t>공유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r>
              <a:rPr lang="ko-KR" altLang="en-US" sz="1500" b="1" dirty="0" err="1">
                <a:latin typeface="+mj-ea"/>
                <a:ea typeface="+mj-ea"/>
              </a:rPr>
              <a:t>비동의</a:t>
            </a:r>
            <a:r>
              <a:rPr lang="ko-KR" altLang="en-US" sz="1500" b="1" dirty="0">
                <a:latin typeface="+mj-ea"/>
                <a:ea typeface="+mj-ea"/>
              </a:rPr>
              <a:t> 유포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47F1E1B4-A983-4A13-9145-4E6B43469006}"/>
              </a:ext>
            </a:extLst>
          </p:cNvPr>
          <p:cNvSpPr/>
          <p:nvPr/>
        </p:nvSpPr>
        <p:spPr>
          <a:xfrm>
            <a:off x="3143250" y="6121424"/>
            <a:ext cx="5614206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성폭력 피해지원 안내서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성폭력 바로보기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350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D0815C0E-2A14-4861-9C35-9FE870B02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85" y="2246151"/>
            <a:ext cx="6605029" cy="342291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0460-BF78-4F89-A693-964B034554A6}"/>
              </a:ext>
            </a:extLst>
          </p:cNvPr>
          <p:cNvSpPr txBox="1"/>
          <p:nvPr/>
        </p:nvSpPr>
        <p:spPr>
          <a:xfrm>
            <a:off x="4297398" y="1078399"/>
            <a:ext cx="915635" cy="6963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사례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475E94C-58F6-488B-BDF7-D4DE1FEA7D11}"/>
              </a:ext>
            </a:extLst>
          </p:cNvPr>
          <p:cNvCxnSpPr>
            <a:cxnSpLocks/>
          </p:cNvCxnSpPr>
          <p:nvPr/>
        </p:nvCxnSpPr>
        <p:spPr>
          <a:xfrm flipV="1">
            <a:off x="4316925" y="1774743"/>
            <a:ext cx="896108" cy="2"/>
          </a:xfrm>
          <a:prstGeom prst="line">
            <a:avLst/>
          </a:prstGeom>
          <a:ln w="38100">
            <a:solidFill>
              <a:srgbClr val="E16B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1DE9D25-682B-4748-B14A-8A782D4F871F}"/>
              </a:ext>
            </a:extLst>
          </p:cNvPr>
          <p:cNvSpPr/>
          <p:nvPr/>
        </p:nvSpPr>
        <p:spPr>
          <a:xfrm>
            <a:off x="1499487" y="2569063"/>
            <a:ext cx="503855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500" b="1" dirty="0">
                <a:latin typeface="+mj-ea"/>
                <a:ea typeface="+mj-ea"/>
              </a:rPr>
              <a:t>“모르는 사람에게 메시지가 자꾸 와요”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996004ED-DA17-4FA6-A411-DE62D153BFE8}"/>
              </a:ext>
            </a:extLst>
          </p:cNvPr>
          <p:cNvSpPr/>
          <p:nvPr/>
        </p:nvSpPr>
        <p:spPr>
          <a:xfrm>
            <a:off x="1536096" y="3184185"/>
            <a:ext cx="4519186" cy="202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indent="-142875">
              <a:lnSpc>
                <a:spcPts val="1500"/>
              </a:lnSpc>
              <a:spcAft>
                <a:spcPts val="1200"/>
              </a:spcAft>
            </a:pPr>
            <a:r>
              <a:rPr lang="ko-KR" altLang="en-US" sz="1500" dirty="0">
                <a:latin typeface="+mj-ea"/>
                <a:ea typeface="+mj-ea"/>
              </a:rPr>
              <a:t>같은 반 학생이 다른 학생의 카톡 프로필 사진을 합성 전문</a:t>
            </a:r>
          </a:p>
          <a:p>
            <a:pPr marL="142875" indent="-142875">
              <a:lnSpc>
                <a:spcPts val="1500"/>
              </a:lnSpc>
              <a:spcAft>
                <a:spcPts val="1200"/>
              </a:spcAft>
            </a:pPr>
            <a:r>
              <a:rPr lang="ko-KR" altLang="en-US" sz="1500" dirty="0">
                <a:latin typeface="+mj-ea"/>
                <a:ea typeface="+mj-ea"/>
              </a:rPr>
              <a:t>계정에 의뢰하여 성인영화 배우의 신체와 합성한 뒤</a:t>
            </a:r>
          </a:p>
          <a:p>
            <a:pPr marL="142875" indent="-142875">
              <a:lnSpc>
                <a:spcPts val="1500"/>
              </a:lnSpc>
              <a:spcAft>
                <a:spcPts val="1200"/>
              </a:spcAft>
            </a:pPr>
            <a:r>
              <a:rPr lang="ko-KR" altLang="en-US" sz="1500" dirty="0">
                <a:latin typeface="+mj-ea"/>
                <a:ea typeface="+mj-ea"/>
              </a:rPr>
              <a:t>자신의 </a:t>
            </a:r>
            <a:r>
              <a:rPr lang="en-US" altLang="ko-KR" sz="1500" dirty="0">
                <a:latin typeface="+mj-ea"/>
                <a:ea typeface="+mj-ea"/>
              </a:rPr>
              <a:t>SNS </a:t>
            </a:r>
            <a:r>
              <a:rPr lang="ko-KR" altLang="en-US" sz="1500" dirty="0">
                <a:latin typeface="+mj-ea"/>
                <a:ea typeface="+mj-ea"/>
              </a:rPr>
              <a:t>계정에 게시했어요</a:t>
            </a:r>
            <a:r>
              <a:rPr lang="en-US" altLang="ko-KR" sz="1500" dirty="0">
                <a:latin typeface="+mj-ea"/>
                <a:ea typeface="+mj-ea"/>
              </a:rPr>
              <a:t>.</a:t>
            </a:r>
          </a:p>
          <a:p>
            <a:pPr marL="142875" indent="-142875">
              <a:lnSpc>
                <a:spcPts val="1500"/>
              </a:lnSpc>
              <a:spcAft>
                <a:spcPts val="1200"/>
              </a:spcAft>
            </a:pPr>
            <a:r>
              <a:rPr lang="ko-KR" altLang="en-US" sz="1500" dirty="0">
                <a:latin typeface="+mj-ea"/>
                <a:ea typeface="+mj-ea"/>
              </a:rPr>
              <a:t>피해학생의 이름</a:t>
            </a:r>
            <a:r>
              <a:rPr lang="en-US" altLang="ko-KR" sz="1500" dirty="0">
                <a:latin typeface="+mj-ea"/>
                <a:ea typeface="+mj-ea"/>
              </a:rPr>
              <a:t>, </a:t>
            </a:r>
            <a:r>
              <a:rPr lang="ko-KR" altLang="en-US" sz="1500" dirty="0">
                <a:latin typeface="+mj-ea"/>
                <a:ea typeface="+mj-ea"/>
              </a:rPr>
              <a:t>나이</a:t>
            </a:r>
            <a:r>
              <a:rPr lang="en-US" altLang="ko-KR" sz="1500" dirty="0">
                <a:latin typeface="+mj-ea"/>
                <a:ea typeface="+mj-ea"/>
              </a:rPr>
              <a:t>, </a:t>
            </a:r>
            <a:r>
              <a:rPr lang="ko-KR" altLang="en-US" sz="1500" dirty="0">
                <a:latin typeface="+mj-ea"/>
                <a:ea typeface="+mj-ea"/>
              </a:rPr>
              <a:t>주소</a:t>
            </a:r>
            <a:r>
              <a:rPr lang="en-US" altLang="ko-KR" sz="1500" dirty="0">
                <a:latin typeface="+mj-ea"/>
                <a:ea typeface="+mj-ea"/>
              </a:rPr>
              <a:t>, </a:t>
            </a:r>
            <a:r>
              <a:rPr lang="ko-KR" altLang="en-US" sz="1500" dirty="0">
                <a:latin typeface="+mj-ea"/>
                <a:ea typeface="+mj-ea"/>
              </a:rPr>
              <a:t>휴대폰 번호와 함께</a:t>
            </a:r>
          </a:p>
          <a:p>
            <a:pPr marL="142875" indent="-142875">
              <a:lnSpc>
                <a:spcPts val="1500"/>
              </a:lnSpc>
              <a:spcAft>
                <a:spcPts val="1200"/>
              </a:spcAft>
            </a:pPr>
            <a:r>
              <a:rPr lang="ko-KR" altLang="en-US" sz="1500" dirty="0" err="1">
                <a:latin typeface="+mj-ea"/>
                <a:ea typeface="+mj-ea"/>
              </a:rPr>
              <a:t>모욕성</a:t>
            </a:r>
            <a:r>
              <a:rPr lang="ko-KR" altLang="en-US" sz="1500" dirty="0">
                <a:latin typeface="+mj-ea"/>
                <a:ea typeface="+mj-ea"/>
              </a:rPr>
              <a:t> 글을 게시해 다른 사람들로부터 지속적으로</a:t>
            </a:r>
          </a:p>
          <a:p>
            <a:pPr marL="142875" indent="-142875">
              <a:lnSpc>
                <a:spcPts val="1500"/>
              </a:lnSpc>
              <a:spcAft>
                <a:spcPts val="1200"/>
              </a:spcAft>
            </a:pPr>
            <a:r>
              <a:rPr lang="ko-KR" altLang="en-US" sz="1500" dirty="0">
                <a:latin typeface="+mj-ea"/>
                <a:ea typeface="+mj-ea"/>
              </a:rPr>
              <a:t>전화</a:t>
            </a:r>
            <a:r>
              <a:rPr lang="en-US" altLang="ko-KR" sz="1500" dirty="0">
                <a:latin typeface="+mj-ea"/>
                <a:ea typeface="+mj-ea"/>
              </a:rPr>
              <a:t>, </a:t>
            </a:r>
            <a:r>
              <a:rPr lang="ko-KR" altLang="en-US" sz="1500" dirty="0">
                <a:latin typeface="+mj-ea"/>
                <a:ea typeface="+mj-ea"/>
              </a:rPr>
              <a:t>문자가 와요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47F1E1B4-A983-4A13-9145-4E6B43469006}"/>
              </a:ext>
            </a:extLst>
          </p:cNvPr>
          <p:cNvSpPr/>
          <p:nvPr/>
        </p:nvSpPr>
        <p:spPr>
          <a:xfrm>
            <a:off x="3019425" y="6121424"/>
            <a:ext cx="5738031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아라 언니가 알려주는 디지털 성범죄 알아차리기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5961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0460-BF78-4F89-A693-964B034554A6}"/>
              </a:ext>
            </a:extLst>
          </p:cNvPr>
          <p:cNvSpPr txBox="1"/>
          <p:nvPr/>
        </p:nvSpPr>
        <p:spPr>
          <a:xfrm>
            <a:off x="2881145" y="1078399"/>
            <a:ext cx="3748141" cy="6963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성폭력입니다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3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475E94C-58F6-488B-BDF7-D4DE1FEA7D11}"/>
              </a:ext>
            </a:extLst>
          </p:cNvPr>
          <p:cNvCxnSpPr>
            <a:cxnSpLocks/>
          </p:cNvCxnSpPr>
          <p:nvPr/>
        </p:nvCxnSpPr>
        <p:spPr>
          <a:xfrm>
            <a:off x="3002280" y="1746168"/>
            <a:ext cx="3493770" cy="0"/>
          </a:xfrm>
          <a:prstGeom prst="line">
            <a:avLst/>
          </a:prstGeom>
          <a:ln w="38100">
            <a:solidFill>
              <a:srgbClr val="E16B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42F4AEC8-031D-4D62-AE2E-866F05927AC4}"/>
              </a:ext>
            </a:extLst>
          </p:cNvPr>
          <p:cNvGrpSpPr/>
          <p:nvPr/>
        </p:nvGrpSpPr>
        <p:grpSpPr>
          <a:xfrm>
            <a:off x="1163992" y="2220932"/>
            <a:ext cx="2773686" cy="1243587"/>
            <a:chOff x="1163992" y="2119332"/>
            <a:chExt cx="2773686" cy="1243587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77A359B-EDC5-4A1D-858E-6C0A995CB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992" y="2119332"/>
              <a:ext cx="2773686" cy="1243587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1DE9D25-682B-4748-B14A-8A782D4F871F}"/>
                </a:ext>
              </a:extLst>
            </p:cNvPr>
            <p:cNvSpPr/>
            <p:nvPr/>
          </p:nvSpPr>
          <p:spPr>
            <a:xfrm>
              <a:off x="2303210" y="2640042"/>
              <a:ext cx="1398140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500" b="1" dirty="0">
                  <a:solidFill>
                    <a:schemeClr val="bg1"/>
                  </a:solidFill>
                  <a:latin typeface="+mj-ea"/>
                  <a:ea typeface="+mj-ea"/>
                </a:rPr>
                <a:t>유포 협박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C3A47CC5-FBA6-4339-8D8D-2A3ADF0496E6}"/>
              </a:ext>
            </a:extLst>
          </p:cNvPr>
          <p:cNvGrpSpPr/>
          <p:nvPr/>
        </p:nvGrpSpPr>
        <p:grpSpPr>
          <a:xfrm>
            <a:off x="4766344" y="2353688"/>
            <a:ext cx="3215647" cy="1139954"/>
            <a:chOff x="4766344" y="2252088"/>
            <a:chExt cx="3215647" cy="1139954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20C2158-E13D-4DB0-8C79-BB5DD652B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344" y="2252088"/>
              <a:ext cx="3215647" cy="1139954"/>
            </a:xfrm>
            <a:prstGeom prst="rect">
              <a:avLst/>
            </a:prstGeom>
          </p:spPr>
        </p:pic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2DF9974-BEE6-4962-AA59-19EF7B0FCDC6}"/>
                </a:ext>
              </a:extLst>
            </p:cNvPr>
            <p:cNvSpPr/>
            <p:nvPr/>
          </p:nvSpPr>
          <p:spPr>
            <a:xfrm>
              <a:off x="6027524" y="2648088"/>
              <a:ext cx="1755609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500" b="1" dirty="0">
                  <a:solidFill>
                    <a:schemeClr val="bg1"/>
                  </a:solidFill>
                  <a:latin typeface="+mj-ea"/>
                  <a:ea typeface="+mj-ea"/>
                </a:rPr>
                <a:t>공유 및 소비</a:t>
              </a:r>
            </a:p>
          </p:txBody>
        </p:sp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BB1C21AF-1685-4647-9B1A-C68943958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51" y="3919502"/>
            <a:ext cx="2776734" cy="1725172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0531007-37A6-4D3A-AEBB-215725B93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0" y="3919502"/>
            <a:ext cx="3791720" cy="1725172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4ACEB8B4-D4EC-4188-9511-19CDD70F0B81}"/>
              </a:ext>
            </a:extLst>
          </p:cNvPr>
          <p:cNvSpPr/>
          <p:nvPr/>
        </p:nvSpPr>
        <p:spPr>
          <a:xfrm>
            <a:off x="1458228" y="4197190"/>
            <a:ext cx="2329484" cy="1031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성적인 촬영물을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온라인 공간 혹은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타인에게 유포하겠다고 협박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47F1E1B4-A983-4A13-9145-4E6B43469006}"/>
              </a:ext>
            </a:extLst>
          </p:cNvPr>
          <p:cNvSpPr/>
          <p:nvPr/>
        </p:nvSpPr>
        <p:spPr>
          <a:xfrm>
            <a:off x="3095625" y="6121424"/>
            <a:ext cx="5661831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성폭력 피해지원 안내서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성폭력 바로보기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5C1E214-8321-49FC-98AD-A182BE44D211}"/>
              </a:ext>
            </a:extLst>
          </p:cNvPr>
          <p:cNvSpPr/>
          <p:nvPr/>
        </p:nvSpPr>
        <p:spPr>
          <a:xfrm>
            <a:off x="4766344" y="4197190"/>
            <a:ext cx="3273653" cy="1031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온라인에 유포된 디지털 성폭력 이미지나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영상을 소비함으로 관련 수익구조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+mj-ea"/>
                <a:ea typeface="+mj-ea"/>
              </a:rPr>
              <a:t>발생시키는 모든 행위</a:t>
            </a:r>
          </a:p>
        </p:txBody>
      </p:sp>
    </p:spTree>
    <p:extLst>
      <p:ext uri="{BB962C8B-B14F-4D97-AF65-F5344CB8AC3E}">
        <p14:creationId xmlns:p14="http://schemas.microsoft.com/office/powerpoint/2010/main" val="393809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06EF5C8-23EA-4A98-9559-DD498214EE5E}"/>
              </a:ext>
            </a:extLst>
          </p:cNvPr>
          <p:cNvGrpSpPr/>
          <p:nvPr/>
        </p:nvGrpSpPr>
        <p:grpSpPr>
          <a:xfrm>
            <a:off x="1618482" y="1461101"/>
            <a:ext cx="5907036" cy="696344"/>
            <a:chOff x="1618482" y="1092913"/>
            <a:chExt cx="5907036" cy="69634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A8C1EF8-6B6A-448A-AAD6-33EE94CAB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482" y="1188900"/>
              <a:ext cx="5907036" cy="5699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3109572" y="1092913"/>
              <a:ext cx="3291286" cy="69634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3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 실태</a:t>
              </a:r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47F1E1B4-A983-4A13-9145-4E6B43469006}"/>
              </a:ext>
            </a:extLst>
          </p:cNvPr>
          <p:cNvSpPr/>
          <p:nvPr/>
        </p:nvSpPr>
        <p:spPr>
          <a:xfrm>
            <a:off x="4693668" y="6121424"/>
            <a:ext cx="4063788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&lt;2019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범죄분석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대검찰청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C6BF77A-8592-48BF-BB14-04D5BD8B7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86" y="2204592"/>
            <a:ext cx="6071628" cy="35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0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06EF5C8-23EA-4A98-9559-DD498214EE5E}"/>
              </a:ext>
            </a:extLst>
          </p:cNvPr>
          <p:cNvGrpSpPr/>
          <p:nvPr/>
        </p:nvGrpSpPr>
        <p:grpSpPr>
          <a:xfrm>
            <a:off x="1618482" y="1214017"/>
            <a:ext cx="5907036" cy="696344"/>
            <a:chOff x="1618482" y="1092913"/>
            <a:chExt cx="5907036" cy="69634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A8C1EF8-6B6A-448A-AAD6-33EE94CAB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482" y="1188900"/>
              <a:ext cx="5907036" cy="5699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3109572" y="1092913"/>
              <a:ext cx="3291286" cy="69634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3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 실태</a:t>
              </a:r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47F1E1B4-A983-4A13-9145-4E6B43469006}"/>
              </a:ext>
            </a:extLst>
          </p:cNvPr>
          <p:cNvSpPr/>
          <p:nvPr/>
        </p:nvSpPr>
        <p:spPr>
          <a:xfrm>
            <a:off x="5104666" y="6121424"/>
            <a:ext cx="3652790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&lt;2019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 디지털 성폭력 피해자 지원보고서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B8801C2-46BE-4498-A145-D6F22C3D77CD}"/>
              </a:ext>
            </a:extLst>
          </p:cNvPr>
          <p:cNvSpPr/>
          <p:nvPr/>
        </p:nvSpPr>
        <p:spPr>
          <a:xfrm>
            <a:off x="3492217" y="2019869"/>
            <a:ext cx="215956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300" b="1" dirty="0"/>
              <a:t>피해 유형별 현황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D84353-1861-4394-9112-1774F0E9FCF9}"/>
              </a:ext>
            </a:extLst>
          </p:cNvPr>
          <p:cNvSpPr txBox="1"/>
          <p:nvPr/>
        </p:nvSpPr>
        <p:spPr>
          <a:xfrm>
            <a:off x="7132941" y="2369188"/>
            <a:ext cx="534121" cy="2154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단위 </a:t>
            </a:r>
            <a:r>
              <a:rPr lang="en-US" altLang="ko-KR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726A22-AAED-4D54-A250-16E33C1CB1E6}"/>
              </a:ext>
            </a:extLst>
          </p:cNvPr>
          <p:cNvSpPr txBox="1"/>
          <p:nvPr/>
        </p:nvSpPr>
        <p:spPr>
          <a:xfrm>
            <a:off x="1509592" y="4643135"/>
            <a:ext cx="6054863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1500"/>
              </a:lnSpc>
            </a:pP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기타 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95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스토킹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데이트폭력 등 기타 폭력</a:t>
            </a:r>
          </a:p>
          <a:p>
            <a:pPr>
              <a:lnSpc>
                <a:spcPts val="1500"/>
              </a:lnSpc>
            </a:pP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** 피해자 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</a:t>
            </a: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유포 피해를 여러 번 입어도 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건으로 보며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유포와 유포협박으로 각각 피해를 입을 경우는 각 </a:t>
            </a:r>
            <a:r>
              <a:rPr lang="en-US" altLang="ko-KR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9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건으로 집계함</a:t>
            </a: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7933EDAB-18BE-4248-825C-ACCFE89A3AAD}"/>
              </a:ext>
            </a:extLst>
          </p:cNvPr>
          <p:cNvSpPr/>
          <p:nvPr/>
        </p:nvSpPr>
        <p:spPr>
          <a:xfrm>
            <a:off x="1796850" y="5518436"/>
            <a:ext cx="5115503" cy="4020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ts val="2500"/>
              </a:lnSpc>
            </a:pPr>
            <a:r>
              <a:rPr lang="en-US" altLang="ko-KR" b="1" dirty="0">
                <a:latin typeface="+mj-ea"/>
                <a:ea typeface="+mj-ea"/>
              </a:rPr>
              <a:t>※ </a:t>
            </a:r>
            <a:r>
              <a:rPr lang="ko-KR" altLang="en-US" b="1" dirty="0">
                <a:latin typeface="+mj-ea"/>
                <a:ea typeface="+mj-ea"/>
              </a:rPr>
              <a:t>피해 </a:t>
            </a:r>
            <a:r>
              <a:rPr lang="ko-KR" altLang="en-US" b="1" dirty="0" err="1">
                <a:latin typeface="+mj-ea"/>
                <a:ea typeface="+mj-ea"/>
              </a:rPr>
              <a:t>촬영물</a:t>
            </a:r>
            <a:r>
              <a:rPr lang="ko-KR" altLang="en-US" b="1" dirty="0">
                <a:latin typeface="+mj-ea"/>
                <a:ea typeface="+mj-ea"/>
              </a:rPr>
              <a:t> 삭제지원도 </a:t>
            </a:r>
            <a:r>
              <a:rPr lang="en-US" altLang="ko-KR" b="1" dirty="0">
                <a:latin typeface="+mj-ea"/>
                <a:ea typeface="+mj-ea"/>
              </a:rPr>
              <a:t>2018</a:t>
            </a:r>
            <a:r>
              <a:rPr lang="ko-KR" altLang="en-US" b="1" dirty="0">
                <a:latin typeface="+mj-ea"/>
                <a:ea typeface="+mj-ea"/>
              </a:rPr>
              <a:t>년보다 </a:t>
            </a:r>
            <a:r>
              <a:rPr lang="en-US" altLang="ko-KR" b="1" dirty="0">
                <a:solidFill>
                  <a:srgbClr val="00A8E5"/>
                </a:solidFill>
                <a:latin typeface="+mj-ea"/>
                <a:ea typeface="+mj-ea"/>
              </a:rPr>
              <a:t>2</a:t>
            </a:r>
            <a:r>
              <a:rPr lang="ko-KR" altLang="en-US" b="1" dirty="0">
                <a:solidFill>
                  <a:srgbClr val="00A8E5"/>
                </a:solidFill>
                <a:latin typeface="+mj-ea"/>
                <a:ea typeface="+mj-ea"/>
              </a:rPr>
              <a:t>배 이상 증가</a:t>
            </a:r>
            <a:endParaRPr lang="ko-KR" altLang="en-US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32BBE86-5989-4451-B2A8-42BDA3B4F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46" y="5287983"/>
            <a:ext cx="280417" cy="29565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B2BF9E9-ACA1-444B-825C-EC673E074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34" y="2601097"/>
            <a:ext cx="6065532" cy="20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4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25BADED-EB5D-4A02-9082-291AA0EF634F}"/>
              </a:ext>
            </a:extLst>
          </p:cNvPr>
          <p:cNvGrpSpPr/>
          <p:nvPr/>
        </p:nvGrpSpPr>
        <p:grpSpPr>
          <a:xfrm>
            <a:off x="1421885" y="1662786"/>
            <a:ext cx="6300229" cy="4093472"/>
            <a:chOff x="1421885" y="2054671"/>
            <a:chExt cx="6300229" cy="4093472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25DC7DEE-E6C5-45DB-9B2A-0BDA2709B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885" y="2054671"/>
              <a:ext cx="6300229" cy="40934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1802651" y="2994870"/>
              <a:ext cx="5538696" cy="195181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불법촬영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촬영물의 유포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algn="ctr">
                <a:lnSpc>
                  <a:spcPts val="5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온라인에서의 성희롱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사진 합성 등</a:t>
              </a:r>
            </a:p>
            <a:p>
              <a:pPr algn="ctr">
                <a:lnSpc>
                  <a:spcPts val="5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성폭력의 발생 원인은 무엇일까요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800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553A05F-64CB-408A-ACFA-47D5D0E65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4" y="1174016"/>
            <a:ext cx="7443231" cy="480975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0460-BF78-4F89-A693-964B034554A6}"/>
              </a:ext>
            </a:extLst>
          </p:cNvPr>
          <p:cNvSpPr txBox="1"/>
          <p:nvPr/>
        </p:nvSpPr>
        <p:spPr>
          <a:xfrm>
            <a:off x="3872929" y="1562273"/>
            <a:ext cx="1398140" cy="12464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</a:p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성폭력의</a:t>
            </a:r>
          </a:p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발생 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BBA2A-EF13-4B87-9413-74739B01550D}"/>
              </a:ext>
            </a:extLst>
          </p:cNvPr>
          <p:cNvSpPr txBox="1"/>
          <p:nvPr/>
        </p:nvSpPr>
        <p:spPr>
          <a:xfrm>
            <a:off x="1186397" y="3053211"/>
            <a:ext cx="1773241" cy="141961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성폭력을</a:t>
            </a:r>
          </a:p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‘장난’</a:t>
            </a:r>
            <a:r>
              <a:rPr lang="en-US" altLang="ko-KR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‘</a:t>
            </a:r>
            <a:r>
              <a:rPr lang="ko-KR" altLang="en-US" sz="20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놀이’로</a:t>
            </a:r>
            <a:endParaRPr lang="ko-KR" altLang="en-US" sz="20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취급하는</a:t>
            </a:r>
          </a:p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잘못된 인식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3D098-0C30-4213-B281-A2EADD1B26FD}"/>
              </a:ext>
            </a:extLst>
          </p:cNvPr>
          <p:cNvSpPr txBox="1"/>
          <p:nvPr/>
        </p:nvSpPr>
        <p:spPr>
          <a:xfrm>
            <a:off x="3588291" y="4150289"/>
            <a:ext cx="2039341" cy="10861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친구끼리 </a:t>
            </a:r>
            <a:br>
              <a:rPr lang="en-US" altLang="ko-KR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그럴 수 있지</a:t>
            </a:r>
            <a:r>
              <a:rPr lang="en-US" altLang="ko-KR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라는 </a:t>
            </a:r>
            <a:br>
              <a:rPr lang="en-US" altLang="ko-KR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편견과 고정관념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645A2-E398-4772-BCFB-EB6EB31ABC38}"/>
              </a:ext>
            </a:extLst>
          </p:cNvPr>
          <p:cNvSpPr txBox="1"/>
          <p:nvPr/>
        </p:nvSpPr>
        <p:spPr>
          <a:xfrm>
            <a:off x="6273574" y="3005110"/>
            <a:ext cx="1617751" cy="141961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신체를</a:t>
            </a:r>
          </a:p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대상으로</a:t>
            </a:r>
          </a:p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소비하는</a:t>
            </a:r>
          </a:p>
          <a:p>
            <a:pPr algn="ctr">
              <a:lnSpc>
                <a:spcPts val="26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왜곡된 성문화</a:t>
            </a:r>
          </a:p>
        </p:txBody>
      </p:sp>
    </p:spTree>
    <p:extLst>
      <p:ext uri="{BB962C8B-B14F-4D97-AF65-F5344CB8AC3E}">
        <p14:creationId xmlns:p14="http://schemas.microsoft.com/office/powerpoint/2010/main" val="56890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6E6800-178B-4CC4-89E0-2A1D3413A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367782" y="2550582"/>
            <a:ext cx="4046299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피해의 특성 이해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BB12304-CC57-4286-A86B-B4C0BF86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33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5215C3B-41A9-4317-BDEB-4B739BE5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5" y="2457933"/>
            <a:ext cx="7531623" cy="299619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89855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피해의 특성 이해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0460-BF78-4F89-A693-964B034554A6}"/>
              </a:ext>
            </a:extLst>
          </p:cNvPr>
          <p:cNvSpPr txBox="1"/>
          <p:nvPr/>
        </p:nvSpPr>
        <p:spPr>
          <a:xfrm>
            <a:off x="992896" y="1186234"/>
            <a:ext cx="6792245" cy="6886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“파일을 다운로드 하는 순간 해킹 당했어요”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F65846B-19A1-4504-8345-D14CD6C98183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98F5236-9469-4915-92E2-212F3A8FF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80B656-506C-492B-819F-CE01985D04E3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415515-B8A9-42E4-B689-3BB5DB72951F}"/>
              </a:ext>
            </a:extLst>
          </p:cNvPr>
          <p:cNvSpPr txBox="1"/>
          <p:nvPr/>
        </p:nvSpPr>
        <p:spPr>
          <a:xfrm>
            <a:off x="2997217" y="2870240"/>
            <a:ext cx="5126724" cy="19890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몸캠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채팅 도중에 상대방이 보내준</a:t>
            </a:r>
          </a:p>
          <a:p>
            <a:pPr>
              <a:lnSpc>
                <a:spcPts val="3000"/>
              </a:lnSpc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특정파일을 다운로드 했거든요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순간 핸드폰에 있는 연락처 사진 등을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해킹당했어요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사진을 찍어 보내지 않으면 나와의 채팅 영상을</a:t>
            </a:r>
          </a:p>
          <a:p>
            <a:pPr>
              <a:lnSpc>
                <a:spcPts val="3000"/>
              </a:lnSpc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유포한다며 협박 했어요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44AAD99-6F01-4D73-9248-AF02B6A33CA8}"/>
              </a:ext>
            </a:extLst>
          </p:cNvPr>
          <p:cNvSpPr/>
          <p:nvPr/>
        </p:nvSpPr>
        <p:spPr>
          <a:xfrm>
            <a:off x="3943350" y="6121424"/>
            <a:ext cx="4814106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아라 언니가 알려주는 디지털 성범죄 알아차리기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8384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89855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피해의 특성 이해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64D11CF-27A9-4B5B-B768-16E2922DAEBF}"/>
              </a:ext>
            </a:extLst>
          </p:cNvPr>
          <p:cNvGrpSpPr/>
          <p:nvPr/>
        </p:nvGrpSpPr>
        <p:grpSpPr>
          <a:xfrm>
            <a:off x="836668" y="1175580"/>
            <a:ext cx="7470663" cy="4971298"/>
            <a:chOff x="836668" y="943351"/>
            <a:chExt cx="7470663" cy="4971298"/>
          </a:xfrm>
        </p:grpSpPr>
        <p:pic>
          <p:nvPicPr>
            <p:cNvPr id="6" name="그림 5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D5627B77-FF14-4472-8E70-91189A9F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8" y="943351"/>
              <a:ext cx="7470663" cy="49712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3651087" y="1403948"/>
              <a:ext cx="1899879" cy="6886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생각해보기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1AB629-8916-4862-B422-4646504A531B}"/>
                </a:ext>
              </a:extLst>
            </p:cNvPr>
            <p:cNvSpPr txBox="1"/>
            <p:nvPr/>
          </p:nvSpPr>
          <p:spPr>
            <a:xfrm>
              <a:off x="915242" y="3317364"/>
              <a:ext cx="2574743" cy="158761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사례를 보고 사람들이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쉽게 하는 생각은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301053-C781-4B81-B911-8B749ED5245F}"/>
                </a:ext>
              </a:extLst>
            </p:cNvPr>
            <p:cNvSpPr txBox="1"/>
            <p:nvPr/>
          </p:nvSpPr>
          <p:spPr>
            <a:xfrm>
              <a:off x="5571486" y="3311593"/>
              <a:ext cx="2574743" cy="21005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사람들의 생각과 말이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피해자에게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미치는 영향은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2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66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89855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피해의 특성 이해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0D9EA50-DE0E-4540-B18B-296B33AAEE47}"/>
              </a:ext>
            </a:extLst>
          </p:cNvPr>
          <p:cNvGrpSpPr/>
          <p:nvPr/>
        </p:nvGrpSpPr>
        <p:grpSpPr>
          <a:xfrm>
            <a:off x="1069096" y="1322663"/>
            <a:ext cx="6811300" cy="2072799"/>
            <a:chOff x="992896" y="1620441"/>
            <a:chExt cx="6811300" cy="207279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897EAA74-761B-464C-A40D-1A525FFF1662}"/>
                </a:ext>
              </a:extLst>
            </p:cNvPr>
            <p:cNvSpPr/>
            <p:nvPr/>
          </p:nvSpPr>
          <p:spPr>
            <a:xfrm>
              <a:off x="3076012" y="2314171"/>
              <a:ext cx="4572000" cy="8348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왜 </a:t>
              </a:r>
              <a:r>
                <a:rPr lang="ko-KR" altLang="en-US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몸캠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채팅을 했나 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왜 다운로드를 했나</a:t>
              </a:r>
            </a:p>
            <a:p>
              <a:pPr>
                <a:lnSpc>
                  <a:spcPts val="3000"/>
                </a:lnSpc>
              </a:pP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왜 바로 신고를 </a:t>
              </a:r>
              <a:r>
                <a:rPr lang="ko-KR" altLang="en-US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안했냐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등</a:t>
              </a:r>
              <a:endPara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49F3DB2-7089-4D09-A9C0-75E416DFF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96" y="1943684"/>
              <a:ext cx="1749556" cy="1749556"/>
            </a:xfrm>
            <a:prstGeom prst="rect">
              <a:avLst/>
            </a:prstGeom>
          </p:spPr>
        </p:pic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9830DDE-95C6-4E42-92F4-DD2A41F39130}"/>
                </a:ext>
              </a:extLst>
            </p:cNvPr>
            <p:cNvGrpSpPr/>
            <p:nvPr/>
          </p:nvGrpSpPr>
          <p:grpSpPr>
            <a:xfrm>
              <a:off x="3180380" y="1620441"/>
              <a:ext cx="1472433" cy="654025"/>
              <a:chOff x="3313730" y="1211241"/>
              <a:chExt cx="1472433" cy="65402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E10460-BF78-4F89-A693-964B034554A6}"/>
                  </a:ext>
                </a:extLst>
              </p:cNvPr>
              <p:cNvSpPr txBox="1"/>
              <p:nvPr/>
            </p:nvSpPr>
            <p:spPr>
              <a:xfrm>
                <a:off x="3338331" y="1211241"/>
                <a:ext cx="1447832" cy="65402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5000"/>
                  </a:lnSpc>
                </a:pPr>
                <a:r>
                  <a:rPr lang="ko-KR" altLang="en-US" sz="21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잘못된 질문</a:t>
                </a:r>
              </a:p>
            </p:txBody>
          </p:sp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90116A87-953F-49A8-AAA4-48D4B32DE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3730" y="1538253"/>
                <a:ext cx="51816" cy="240792"/>
              </a:xfrm>
              <a:prstGeom prst="rect">
                <a:avLst/>
              </a:prstGeom>
            </p:spPr>
          </p:pic>
        </p:grp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741E942-922C-408A-8FBA-96E1A724B67A}"/>
                </a:ext>
              </a:extLst>
            </p:cNvPr>
            <p:cNvSpPr/>
            <p:nvPr/>
          </p:nvSpPr>
          <p:spPr>
            <a:xfrm>
              <a:off x="3232196" y="3206208"/>
              <a:ext cx="4572000" cy="4501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피해자의 행동에 대한 의문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질책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비난</a:t>
              </a:r>
              <a:endPara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58E0C3CE-565D-4708-B4FD-8E271CD0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235" y="3379724"/>
              <a:ext cx="128016" cy="149352"/>
            </a:xfrm>
            <a:prstGeom prst="rect">
              <a:avLst/>
            </a:prstGeom>
          </p:spPr>
        </p:pic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0D8F5F9-3857-4BE1-BC52-647080F3D10D}"/>
              </a:ext>
            </a:extLst>
          </p:cNvPr>
          <p:cNvGrpSpPr/>
          <p:nvPr/>
        </p:nvGrpSpPr>
        <p:grpSpPr>
          <a:xfrm>
            <a:off x="1060210" y="3842941"/>
            <a:ext cx="6820186" cy="2035890"/>
            <a:chOff x="984010" y="3842941"/>
            <a:chExt cx="6820186" cy="2035890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50CEC09-E640-46BE-81B1-2E6E011F8729}"/>
                </a:ext>
              </a:extLst>
            </p:cNvPr>
            <p:cNvGrpSpPr/>
            <p:nvPr/>
          </p:nvGrpSpPr>
          <p:grpSpPr>
            <a:xfrm>
              <a:off x="3076012" y="3842941"/>
              <a:ext cx="4728184" cy="2035890"/>
              <a:chOff x="3076012" y="1620441"/>
              <a:chExt cx="4728184" cy="2035890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9DE27D8-3B7B-40D9-944A-6B69C815BA7B}"/>
                  </a:ext>
                </a:extLst>
              </p:cNvPr>
              <p:cNvSpPr/>
              <p:nvPr/>
            </p:nvSpPr>
            <p:spPr>
              <a:xfrm>
                <a:off x="3076012" y="2314171"/>
                <a:ext cx="4572000" cy="8348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내가 잘못했구나 자책 본인 비난 </a:t>
                </a: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나의 문제구나</a:t>
                </a:r>
              </a:p>
              <a:p>
                <a:pPr>
                  <a:lnSpc>
                    <a:spcPts val="3000"/>
                  </a:lnSpc>
                </a:pP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믿어주지 않겠구나 </a:t>
                </a: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해결이 어렵겠구나</a:t>
                </a:r>
                <a:endPara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A7DFCB1C-9CE5-498B-9CCE-87B91A51898B}"/>
                  </a:ext>
                </a:extLst>
              </p:cNvPr>
              <p:cNvGrpSpPr/>
              <p:nvPr/>
            </p:nvGrpSpPr>
            <p:grpSpPr>
              <a:xfrm>
                <a:off x="3180380" y="1620441"/>
                <a:ext cx="4300130" cy="654025"/>
                <a:chOff x="3313730" y="1211241"/>
                <a:chExt cx="4300130" cy="654025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E8EB513-0C64-4340-8EBD-A9FAA3D697DE}"/>
                    </a:ext>
                  </a:extLst>
                </p:cNvPr>
                <p:cNvSpPr txBox="1"/>
                <p:nvPr/>
              </p:nvSpPr>
              <p:spPr>
                <a:xfrm>
                  <a:off x="3338331" y="1211241"/>
                  <a:ext cx="4275529" cy="654025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>
                    <a:lnSpc>
                      <a:spcPts val="5000"/>
                    </a:lnSpc>
                  </a:pPr>
                  <a:r>
                    <a:rPr lang="ko-KR" altLang="en-US" sz="21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잘못된 질문이 피해자에게 미치는 영향</a:t>
                  </a:r>
                </a:p>
              </p:txBody>
            </p:sp>
            <p:pic>
              <p:nvPicPr>
                <p:cNvPr id="30" name="그림 29">
                  <a:extLst>
                    <a:ext uri="{FF2B5EF4-FFF2-40B4-BE49-F238E27FC236}">
                      <a16:creationId xmlns:a16="http://schemas.microsoft.com/office/drawing/2014/main" id="{15E1ADD4-086E-4AA4-B35E-7D28423A8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3730" y="1538253"/>
                  <a:ext cx="51816" cy="240792"/>
                </a:xfrm>
                <a:prstGeom prst="rect">
                  <a:avLst/>
                </a:prstGeom>
              </p:spPr>
            </p:pic>
          </p:grp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9D74000F-3C1C-4160-A15F-7C98687FA81C}"/>
                  </a:ext>
                </a:extLst>
              </p:cNvPr>
              <p:cNvSpPr/>
              <p:nvPr/>
            </p:nvSpPr>
            <p:spPr>
              <a:xfrm>
                <a:off x="3232196" y="3206208"/>
                <a:ext cx="4572000" cy="4501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피해를 경험한 후 먼저 하게 되는 생각</a:t>
                </a:r>
                <a:endPara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2D66DEAA-DA7E-43B2-BAC1-A3299D537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4235" y="3379724"/>
                <a:ext cx="128016" cy="149352"/>
              </a:xfrm>
              <a:prstGeom prst="rect">
                <a:avLst/>
              </a:prstGeom>
            </p:spPr>
          </p:pic>
        </p:grp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461AAB18-7313-4C11-90EC-948CD2B9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10" y="4104715"/>
              <a:ext cx="1749556" cy="1749556"/>
            </a:xfrm>
            <a:prstGeom prst="rect">
              <a:avLst/>
            </a:prstGeom>
          </p:spPr>
        </p:pic>
      </p:grp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CC6E3D26-AD22-425F-89AA-90DC5FC9F1D2}"/>
              </a:ext>
            </a:extLst>
          </p:cNvPr>
          <p:cNvCxnSpPr>
            <a:cxnSpLocks/>
          </p:cNvCxnSpPr>
          <p:nvPr/>
        </p:nvCxnSpPr>
        <p:spPr>
          <a:xfrm>
            <a:off x="949205" y="3728641"/>
            <a:ext cx="7245590" cy="0"/>
          </a:xfrm>
          <a:prstGeom prst="line">
            <a:avLst/>
          </a:prstGeom>
          <a:ln w="28575">
            <a:solidFill>
              <a:srgbClr val="00A8E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604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89855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피해의 특성 이해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667B740-9834-4819-AEEF-2EA34A21B540}"/>
              </a:ext>
            </a:extLst>
          </p:cNvPr>
          <p:cNvGrpSpPr/>
          <p:nvPr/>
        </p:nvGrpSpPr>
        <p:grpSpPr>
          <a:xfrm>
            <a:off x="961940" y="987391"/>
            <a:ext cx="7342075" cy="5440680"/>
            <a:chOff x="961940" y="987391"/>
            <a:chExt cx="7342075" cy="5440680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4B7AF6C-C6C7-448F-A6A2-89E398A7EF7E}"/>
                </a:ext>
              </a:extLst>
            </p:cNvPr>
            <p:cNvGrpSpPr/>
            <p:nvPr/>
          </p:nvGrpSpPr>
          <p:grpSpPr>
            <a:xfrm>
              <a:off x="1036313" y="987391"/>
              <a:ext cx="7071374" cy="5440680"/>
              <a:chOff x="1036313" y="987391"/>
              <a:chExt cx="7071374" cy="5440680"/>
            </a:xfrm>
          </p:grpSpPr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FBE96660-83C4-4A7E-9999-2F90E7D0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7" b="1930"/>
              <a:stretch>
                <a:fillRect/>
              </a:stretch>
            </p:blipFill>
            <p:spPr>
              <a:xfrm>
                <a:off x="1036313" y="987391"/>
                <a:ext cx="7071374" cy="5440680"/>
              </a:xfrm>
              <a:custGeom>
                <a:avLst/>
                <a:gdLst>
                  <a:gd name="connsiteX0" fmla="*/ 3649311 w 7071374"/>
                  <a:gd name="connsiteY0" fmla="*/ 0 h 5440680"/>
                  <a:gd name="connsiteX1" fmla="*/ 7063558 w 7071374"/>
                  <a:gd name="connsiteY1" fmla="*/ 621194 h 5440680"/>
                  <a:gd name="connsiteX2" fmla="*/ 7071374 w 7071374"/>
                  <a:gd name="connsiteY2" fmla="*/ 624794 h 5440680"/>
                  <a:gd name="connsiteX3" fmla="*/ 7071374 w 7071374"/>
                  <a:gd name="connsiteY3" fmla="*/ 4815886 h 5440680"/>
                  <a:gd name="connsiteX4" fmla="*/ 7063558 w 7071374"/>
                  <a:gd name="connsiteY4" fmla="*/ 4819487 h 5440680"/>
                  <a:gd name="connsiteX5" fmla="*/ 3649311 w 7071374"/>
                  <a:gd name="connsiteY5" fmla="*/ 5440680 h 5440680"/>
                  <a:gd name="connsiteX6" fmla="*/ 235065 w 7071374"/>
                  <a:gd name="connsiteY6" fmla="*/ 4819487 h 5440680"/>
                  <a:gd name="connsiteX7" fmla="*/ 0 w 7071374"/>
                  <a:gd name="connsiteY7" fmla="*/ 4711210 h 5440680"/>
                  <a:gd name="connsiteX8" fmla="*/ 0 w 7071374"/>
                  <a:gd name="connsiteY8" fmla="*/ 729470 h 5440680"/>
                  <a:gd name="connsiteX9" fmla="*/ 235065 w 7071374"/>
                  <a:gd name="connsiteY9" fmla="*/ 621194 h 5440680"/>
                  <a:gd name="connsiteX10" fmla="*/ 3649311 w 7071374"/>
                  <a:gd name="connsiteY10" fmla="*/ 0 h 5440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71374" h="5440680">
                    <a:moveTo>
                      <a:pt x="3649311" y="0"/>
                    </a:moveTo>
                    <a:cubicBezTo>
                      <a:pt x="4946238" y="0"/>
                      <a:pt x="6135732" y="233121"/>
                      <a:pt x="7063558" y="621194"/>
                    </a:cubicBezTo>
                    <a:lnTo>
                      <a:pt x="7071374" y="624794"/>
                    </a:lnTo>
                    <a:lnTo>
                      <a:pt x="7071374" y="4815886"/>
                    </a:lnTo>
                    <a:lnTo>
                      <a:pt x="7063558" y="4819487"/>
                    </a:lnTo>
                    <a:cubicBezTo>
                      <a:pt x="6135732" y="5207559"/>
                      <a:pt x="4946238" y="5440680"/>
                      <a:pt x="3649311" y="5440680"/>
                    </a:cubicBezTo>
                    <a:cubicBezTo>
                      <a:pt x="2352384" y="5440680"/>
                      <a:pt x="1162890" y="5207559"/>
                      <a:pt x="235065" y="4819487"/>
                    </a:cubicBezTo>
                    <a:lnTo>
                      <a:pt x="0" y="4711210"/>
                    </a:lnTo>
                    <a:lnTo>
                      <a:pt x="0" y="729470"/>
                    </a:lnTo>
                    <a:lnTo>
                      <a:pt x="235065" y="621194"/>
                    </a:lnTo>
                    <a:cubicBezTo>
                      <a:pt x="1162890" y="233121"/>
                      <a:pt x="2352384" y="0"/>
                      <a:pt x="3649311" y="0"/>
                    </a:cubicBezTo>
                    <a:close/>
                  </a:path>
                </a:pathLst>
              </a:custGeom>
            </p:spPr>
          </p:pic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42EAE33-DA39-40A3-8676-D42B51A385C5}"/>
                  </a:ext>
                </a:extLst>
              </p:cNvPr>
              <p:cNvSpPr/>
              <p:nvPr/>
            </p:nvSpPr>
            <p:spPr>
              <a:xfrm>
                <a:off x="2286000" y="3608205"/>
                <a:ext cx="4572000" cy="14420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ko-KR" altLang="en-US" sz="2700" b="1" dirty="0">
                    <a:solidFill>
                      <a:srgbClr val="0070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피해자</a:t>
                </a:r>
              </a:p>
              <a:p>
                <a:pPr algn="ctr">
                  <a:lnSpc>
                    <a:spcPts val="3500"/>
                  </a:lnSpc>
                </a:pPr>
                <a:r>
                  <a:rPr lang="ko-KR" altLang="en-US" sz="2700" b="1" dirty="0">
                    <a:solidFill>
                      <a:srgbClr val="0070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잘못이</a:t>
                </a:r>
              </a:p>
              <a:p>
                <a:pPr algn="ctr">
                  <a:lnSpc>
                    <a:spcPts val="3500"/>
                  </a:lnSpc>
                </a:pPr>
                <a:r>
                  <a:rPr lang="ko-KR" altLang="en-US" sz="2700" b="1" dirty="0">
                    <a:solidFill>
                      <a:srgbClr val="0070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아닙니다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911DF1-03AA-45E6-9AC1-629E3AAFF2BB}"/>
                </a:ext>
              </a:extLst>
            </p:cNvPr>
            <p:cNvSpPr txBox="1"/>
            <p:nvPr/>
          </p:nvSpPr>
          <p:spPr>
            <a:xfrm>
              <a:off x="961940" y="1240742"/>
              <a:ext cx="7342075" cy="12234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미디어를 활용하면서 개인정보를 알려줬거나 채팅을 하고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상대방의 요구에 응했을 경우 피해자 자신에 대한 죄책감이 심할 수 있어요</a:t>
              </a:r>
              <a:r>
                <a:rPr lang="en-US" altLang="ko-KR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하지만 기억합시다</a:t>
              </a:r>
              <a:r>
                <a:rPr lang="en-US" altLang="ko-KR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321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91919F6-BFB3-4AC2-8026-C14744B98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007006"/>
            <a:ext cx="8065024" cy="398374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25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89855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피해의 특성 이해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667B740-9834-4819-AEEF-2EA34A21B540}"/>
              </a:ext>
            </a:extLst>
          </p:cNvPr>
          <p:cNvGrpSpPr/>
          <p:nvPr/>
        </p:nvGrpSpPr>
        <p:grpSpPr>
          <a:xfrm>
            <a:off x="2019869" y="1364148"/>
            <a:ext cx="5104262" cy="4144120"/>
            <a:chOff x="2019869" y="1364148"/>
            <a:chExt cx="5104262" cy="414412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742EAE33-DA39-40A3-8676-D42B51A385C5}"/>
                </a:ext>
              </a:extLst>
            </p:cNvPr>
            <p:cNvSpPr/>
            <p:nvPr/>
          </p:nvSpPr>
          <p:spPr>
            <a:xfrm>
              <a:off x="2019869" y="1364148"/>
              <a:ext cx="5104262" cy="532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500" b="1" dirty="0">
                  <a:solidFill>
                    <a:srgbClr val="4860A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피해자가 도움을 청하지 못하는 이유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911DF1-03AA-45E6-9AC1-629E3AAFF2BB}"/>
                </a:ext>
              </a:extLst>
            </p:cNvPr>
            <p:cNvSpPr txBox="1"/>
            <p:nvPr/>
          </p:nvSpPr>
          <p:spPr>
            <a:xfrm>
              <a:off x="2479984" y="2454868"/>
              <a:ext cx="4305986" cy="305340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600"/>
                </a:lnSpc>
                <a:spcAft>
                  <a:spcPts val="1000"/>
                </a:spcAft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자신이 잘못했다고 생각해서</a:t>
              </a:r>
            </a:p>
            <a:p>
              <a:pPr algn="ctr">
                <a:lnSpc>
                  <a:spcPts val="2600"/>
                </a:lnSpc>
                <a:spcAft>
                  <a:spcPts val="1000"/>
                </a:spcAft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나의 사진 영상이 유포되었다는 사실을</a:t>
              </a:r>
              <a:b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누군가 더 아는 것이 싫어서</a:t>
              </a:r>
              <a:endParaRPr lang="en-US" altLang="ko-KR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2600"/>
                </a:lnSpc>
                <a:spcAft>
                  <a:spcPts val="1000"/>
                </a:spcAft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믿고 말할 사람이 없어서</a:t>
              </a: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안 믿어줄 것 같아서</a:t>
              </a:r>
            </a:p>
            <a:p>
              <a:pPr algn="ctr">
                <a:lnSpc>
                  <a:spcPts val="2600"/>
                </a:lnSpc>
                <a:spcAft>
                  <a:spcPts val="1000"/>
                </a:spcAft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아무도 도움을 줄 수 없다고 생각해서</a:t>
              </a:r>
            </a:p>
            <a:p>
              <a:pPr algn="ctr">
                <a:lnSpc>
                  <a:spcPts val="2600"/>
                </a:lnSpc>
                <a:spcAft>
                  <a:spcPts val="1000"/>
                </a:spcAft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더 유포 될까 무서워서</a:t>
              </a:r>
            </a:p>
            <a:p>
              <a:pPr algn="ctr">
                <a:lnSpc>
                  <a:spcPts val="2600"/>
                </a:lnSpc>
                <a:spcAft>
                  <a:spcPts val="1000"/>
                </a:spcAft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소문 날까 걱정되고 두려워서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396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0C39027-4FAC-4B4D-BFA9-0FA114D8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9" y="1390583"/>
            <a:ext cx="6147829" cy="467259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89855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피해의 특성 이해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42EAE33-DA39-40A3-8676-D42B51A385C5}"/>
              </a:ext>
            </a:extLst>
          </p:cNvPr>
          <p:cNvSpPr/>
          <p:nvPr/>
        </p:nvSpPr>
        <p:spPr>
          <a:xfrm>
            <a:off x="3422146" y="2152721"/>
            <a:ext cx="5104262" cy="505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“피해자의 잘못이 아닙니다”</a:t>
            </a:r>
          </a:p>
        </p:txBody>
      </p:sp>
      <p:pic>
        <p:nvPicPr>
          <p:cNvPr id="7" name="그림 6" descr="텍스트, 시계, 표지판이(가) 표시된 사진&#10;&#10;자동 생성된 설명">
            <a:extLst>
              <a:ext uri="{FF2B5EF4-FFF2-40B4-BE49-F238E27FC236}">
                <a16:creationId xmlns:a16="http://schemas.microsoft.com/office/drawing/2014/main" id="{2AB04A57-BD99-48BE-9138-63CBB9862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95" y="2179510"/>
            <a:ext cx="1871476" cy="569977"/>
          </a:xfrm>
          <a:prstGeom prst="rect">
            <a:avLst/>
          </a:prstGeom>
        </p:spPr>
      </p:pic>
      <p:pic>
        <p:nvPicPr>
          <p:cNvPr id="10" name="그림 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77A4A76B-0E5B-482A-98C9-513D1D57B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95" y="3575553"/>
            <a:ext cx="1871476" cy="5730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6CF83CF-FBAA-4CF5-AC19-F9FE889BE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95" y="4897440"/>
            <a:ext cx="1871476" cy="56997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22B84D2A-946E-4BAB-8F07-1B1BB9923A70}"/>
              </a:ext>
            </a:extLst>
          </p:cNvPr>
          <p:cNvSpPr/>
          <p:nvPr/>
        </p:nvSpPr>
        <p:spPr>
          <a:xfrm>
            <a:off x="3422146" y="3525080"/>
            <a:ext cx="5104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“말하는 순간 또 다른 피해를</a:t>
            </a:r>
          </a:p>
          <a:p>
            <a:pPr algn="ctr"/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예방할 수 있습니다”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0C957B1-4B64-4AB2-9345-52851B3F9774}"/>
              </a:ext>
            </a:extLst>
          </p:cNvPr>
          <p:cNvSpPr/>
          <p:nvPr/>
        </p:nvSpPr>
        <p:spPr>
          <a:xfrm>
            <a:off x="3422146" y="4903309"/>
            <a:ext cx="5104262" cy="505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“험담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소문을 중지 시킵니다”</a:t>
            </a:r>
          </a:p>
        </p:txBody>
      </p:sp>
    </p:spTree>
    <p:extLst>
      <p:ext uri="{BB962C8B-B14F-4D97-AF65-F5344CB8AC3E}">
        <p14:creationId xmlns:p14="http://schemas.microsoft.com/office/powerpoint/2010/main" val="1275298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27</a:t>
            </a:fld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B78BFC6-5B2A-480D-8CBF-D1ED09708EDF}"/>
              </a:ext>
            </a:extLst>
          </p:cNvPr>
          <p:cNvGrpSpPr/>
          <p:nvPr/>
        </p:nvGrpSpPr>
        <p:grpSpPr>
          <a:xfrm>
            <a:off x="2795783" y="2244409"/>
            <a:ext cx="3190296" cy="2224327"/>
            <a:chOff x="2795783" y="2244409"/>
            <a:chExt cx="3190296" cy="22243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A0E281-46F0-4E68-9F0D-75C017CBA7FD}"/>
                </a:ext>
              </a:extLst>
            </p:cNvPr>
            <p:cNvSpPr txBox="1"/>
            <p:nvPr/>
          </p:nvSpPr>
          <p:spPr>
            <a:xfrm>
              <a:off x="2795783" y="2244409"/>
              <a:ext cx="3190296" cy="222432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방관자 되기</a:t>
              </a:r>
            </a:p>
            <a:p>
              <a:pPr algn="ctr">
                <a:lnSpc>
                  <a:spcPts val="5500"/>
                </a:lnSpc>
              </a:pPr>
              <a:endPara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5500"/>
                </a:lnSpc>
              </a:pPr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중단시키기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FC0E3BBB-C15D-4C9E-8ACC-126427E30869}"/>
                </a:ext>
              </a:extLst>
            </p:cNvPr>
            <p:cNvSpPr/>
            <p:nvPr/>
          </p:nvSpPr>
          <p:spPr>
            <a:xfrm>
              <a:off x="4042823" y="2926282"/>
              <a:ext cx="69621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b="1" dirty="0">
                  <a:latin typeface="+mj-ea"/>
                  <a:ea typeface="+mj-ea"/>
                </a:rPr>
                <a:t>vs</a:t>
              </a: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092BAF51-5CEF-4E56-95F1-A9DF2B6BD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63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28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53428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방관자 되기 </a:t>
            </a:r>
            <a:r>
              <a:rPr lang="en-US" altLang="ko-KR" sz="1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vs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중단시키기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68B87C1-44B6-4A4F-9E27-7AA8CE19F8F7}"/>
              </a:ext>
            </a:extLst>
          </p:cNvPr>
          <p:cNvGrpSpPr/>
          <p:nvPr/>
        </p:nvGrpSpPr>
        <p:grpSpPr>
          <a:xfrm>
            <a:off x="2061967" y="2164350"/>
            <a:ext cx="5020066" cy="3581407"/>
            <a:chOff x="2061967" y="2164350"/>
            <a:chExt cx="5020066" cy="3581407"/>
          </a:xfrm>
        </p:grpSpPr>
        <p:pic>
          <p:nvPicPr>
            <p:cNvPr id="6" name="그림 5" descr="텍스트이(가) 표시된 사진&#10;&#10;자동 생성된 설명">
              <a:hlinkClick r:id="rId3"/>
              <a:extLst>
                <a:ext uri="{FF2B5EF4-FFF2-40B4-BE49-F238E27FC236}">
                  <a16:creationId xmlns:a16="http://schemas.microsoft.com/office/drawing/2014/main" id="{732A74F0-CCF7-4F90-AB63-E1004D242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7" y="2164350"/>
              <a:ext cx="5020066" cy="3581407"/>
            </a:xfrm>
            <a:prstGeom prst="rect">
              <a:avLst/>
            </a:prstGeom>
          </p:spPr>
        </p:pic>
        <p:sp>
          <p:nvSpPr>
            <p:cNvPr id="17" name="직사각형 16">
              <a:hlinkClick r:id="rId3"/>
              <a:extLst>
                <a:ext uri="{FF2B5EF4-FFF2-40B4-BE49-F238E27FC236}">
                  <a16:creationId xmlns:a16="http://schemas.microsoft.com/office/drawing/2014/main" id="{2875FFD7-396B-4BCD-A534-0FDED99C1A1A}"/>
                </a:ext>
              </a:extLst>
            </p:cNvPr>
            <p:cNvSpPr/>
            <p:nvPr/>
          </p:nvSpPr>
          <p:spPr>
            <a:xfrm>
              <a:off x="2630944" y="2873705"/>
              <a:ext cx="42576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3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방관자 되기 </a:t>
              </a:r>
              <a:r>
                <a:rPr lang="en-US" altLang="ko-KR" sz="25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vs</a:t>
              </a:r>
              <a:r>
                <a:rPr lang="en-US" altLang="ko-KR" sz="3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중단시키기</a:t>
              </a:r>
              <a:endParaRPr lang="ko-KR" altLang="en-US" sz="3000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82DDA14-C25C-4D4D-8BB8-E12A5841CA74}"/>
              </a:ext>
            </a:extLst>
          </p:cNvPr>
          <p:cNvSpPr/>
          <p:nvPr/>
        </p:nvSpPr>
        <p:spPr>
          <a:xfrm>
            <a:off x="1826697" y="1402086"/>
            <a:ext cx="54906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보고</a:t>
            </a:r>
            <a:r>
              <a:rPr lang="en-US" altLang="ko-KR" sz="2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밸런스 게임을 함께 해봅시다</a:t>
            </a:r>
            <a:endParaRPr lang="ko-KR" altLang="en-US" sz="25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A7AA40D-659E-494A-A33C-6DB48164E1FA}"/>
              </a:ext>
            </a:extLst>
          </p:cNvPr>
          <p:cNvSpPr/>
          <p:nvPr/>
        </p:nvSpPr>
        <p:spPr>
          <a:xfrm>
            <a:off x="4693668" y="6121424"/>
            <a:ext cx="4063788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방관자 되기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vs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중단 시키기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4290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29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53428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방관자 되기 </a:t>
            </a:r>
            <a:r>
              <a:rPr lang="en-US" altLang="ko-KR" sz="1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vs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중단시키기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82DDA14-C25C-4D4D-8BB8-E12A5841CA74}"/>
              </a:ext>
            </a:extLst>
          </p:cNvPr>
          <p:cNvSpPr/>
          <p:nvPr/>
        </p:nvSpPr>
        <p:spPr>
          <a:xfrm>
            <a:off x="977562" y="2120165"/>
            <a:ext cx="72907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평소 호감 있던 친구와 게임을 하러 갔는데 혐오 표현을 일삼는다</a:t>
            </a:r>
            <a:endParaRPr lang="ko-KR" altLang="en-US" sz="22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2C66A32-0E1A-46ED-AEB3-9998277FD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9045"/>
            <a:ext cx="9144000" cy="77114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D2426B6-20B3-4BBA-B3AA-3C7F5648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4956"/>
            <a:ext cx="9144000" cy="77419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D213C21-3134-44FE-B188-93A820DF9BD5}"/>
              </a:ext>
            </a:extLst>
          </p:cNvPr>
          <p:cNvSpPr/>
          <p:nvPr/>
        </p:nvSpPr>
        <p:spPr>
          <a:xfrm>
            <a:off x="1801140" y="4068410"/>
            <a:ext cx="52790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친구가 </a:t>
            </a:r>
            <a:r>
              <a:rPr lang="ko-KR" altLang="en-US" sz="2200" b="1" dirty="0" err="1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단톡에</a:t>
            </a:r>
            <a:r>
              <a:rPr lang="ko-KR" altLang="en-US" sz="22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사진 올리고 평가하며 깔깔댄다</a:t>
            </a:r>
            <a:endParaRPr lang="ko-KR" altLang="en-US" sz="22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A70BBD6-01C4-4A24-BAD8-49B2543A90E8}"/>
              </a:ext>
            </a:extLst>
          </p:cNvPr>
          <p:cNvSpPr/>
          <p:nvPr/>
        </p:nvSpPr>
        <p:spPr>
          <a:xfrm>
            <a:off x="926611" y="2852425"/>
            <a:ext cx="3108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게임 끝나고 조용히 멀어지기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39824D7-B9E8-4648-81A0-82ECE30A0277}"/>
              </a:ext>
            </a:extLst>
          </p:cNvPr>
          <p:cNvSpPr/>
          <p:nvPr/>
        </p:nvSpPr>
        <p:spPr>
          <a:xfrm>
            <a:off x="5100126" y="2852425"/>
            <a:ext cx="3166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게임 나가고 일단 한마디 하기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6CB6CC-2271-4A71-ABC7-5D2EC91C101A}"/>
              </a:ext>
            </a:extLst>
          </p:cNvPr>
          <p:cNvSpPr/>
          <p:nvPr/>
        </p:nvSpPr>
        <p:spPr>
          <a:xfrm>
            <a:off x="849764" y="4802431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한마디 하고 </a:t>
            </a:r>
            <a:r>
              <a:rPr lang="ko-KR" altLang="en-US" sz="200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싸해진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분위기 감당하기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24490B9-39CA-45DA-AC5F-39D62528177F}"/>
              </a:ext>
            </a:extLst>
          </p:cNvPr>
          <p:cNvSpPr/>
          <p:nvPr/>
        </p:nvSpPr>
        <p:spPr>
          <a:xfrm>
            <a:off x="5868752" y="4802431"/>
            <a:ext cx="2879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넘어가고 내 기분 감당하기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337AE76-79EE-4D3A-98BD-FA3742277E9D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021CA8F-A70B-475C-8A0B-AE40A7C5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7E9320-7A4D-45D3-ADA1-24B376CB4FB7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33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3807938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2315441"/>
            <a:ext cx="6566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 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 자료의 효과를 판단하며 듣는다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353056"/>
            <a:ext cx="6868929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3600" indent="-11811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 가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청소년의 성적 발달 특징을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자신과 타인의 성을 소중히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여기는 건강한 성 가치관을 형성한다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CDF11A3-0267-4D91-999F-12E01002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309998"/>
            <a:ext cx="926594" cy="1191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E24ED-24F1-417B-A125-D6423FB955C0}"/>
              </a:ext>
            </a:extLst>
          </p:cNvPr>
          <p:cNvSpPr txBox="1"/>
          <p:nvPr/>
        </p:nvSpPr>
        <p:spPr>
          <a:xfrm>
            <a:off x="2082124" y="2680150"/>
            <a:ext cx="6566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 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6FCC38-9E7E-4183-97CA-230E2F111AA8}"/>
              </a:ext>
            </a:extLst>
          </p:cNvPr>
          <p:cNvSpPr txBox="1"/>
          <p:nvPr/>
        </p:nvSpPr>
        <p:spPr>
          <a:xfrm>
            <a:off x="2082124" y="4965548"/>
            <a:ext cx="6868929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3600" indent="-11811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 가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02-08]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성적의사결정의 중요성을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성폭력의 원인과 영향을 개인 및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사회적 차원에서 분석하여 예방 및 대처 방안을 탐색한다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EC8781DE-A3C7-4B5B-823A-8F8FD1B3F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2105995"/>
            <a:ext cx="926594" cy="1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30</a:t>
            </a:fld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64D11CF-27A9-4B5B-B768-16E2922DAEBF}"/>
              </a:ext>
            </a:extLst>
          </p:cNvPr>
          <p:cNvGrpSpPr/>
          <p:nvPr/>
        </p:nvGrpSpPr>
        <p:grpSpPr>
          <a:xfrm>
            <a:off x="836668" y="1175580"/>
            <a:ext cx="7601334" cy="4971298"/>
            <a:chOff x="836668" y="943351"/>
            <a:chExt cx="7601334" cy="4971298"/>
          </a:xfrm>
        </p:grpSpPr>
        <p:pic>
          <p:nvPicPr>
            <p:cNvPr id="6" name="그림 5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D5627B77-FF14-4472-8E70-91189A9F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8" y="943351"/>
              <a:ext cx="7470663" cy="49712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10460-BF78-4F89-A693-964B034554A6}"/>
                </a:ext>
              </a:extLst>
            </p:cNvPr>
            <p:cNvSpPr txBox="1"/>
            <p:nvPr/>
          </p:nvSpPr>
          <p:spPr>
            <a:xfrm>
              <a:off x="3651087" y="1403948"/>
              <a:ext cx="1899879" cy="6886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생각해보기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1AB629-8916-4862-B422-4646504A531B}"/>
                </a:ext>
              </a:extLst>
            </p:cNvPr>
            <p:cNvSpPr txBox="1"/>
            <p:nvPr/>
          </p:nvSpPr>
          <p:spPr>
            <a:xfrm>
              <a:off x="967339" y="3231927"/>
              <a:ext cx="2470548" cy="18562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친구에게 혐오 표현을</a:t>
              </a:r>
            </a:p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하지 말라는 얘기를</a:t>
              </a:r>
            </a:p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하기 힘든 이유는</a:t>
              </a:r>
            </a:p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1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301053-C781-4B81-B911-8B749ED5245F}"/>
                </a:ext>
              </a:extLst>
            </p:cNvPr>
            <p:cNvSpPr txBox="1"/>
            <p:nvPr/>
          </p:nvSpPr>
          <p:spPr>
            <a:xfrm>
              <a:off x="5303811" y="3231926"/>
              <a:ext cx="3134191" cy="18562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친구가 다른 친구의</a:t>
              </a:r>
            </a:p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외모에 대해 성적인 비유나</a:t>
              </a:r>
            </a:p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평가를 할 때 대응할 수 있는</a:t>
              </a:r>
            </a:p>
            <a:p>
              <a:pPr algn="ctr">
                <a:lnSpc>
                  <a:spcPts val="3500"/>
                </a:lnSpc>
              </a:pPr>
              <a:r>
                <a:rPr lang="ko-KR" altLang="en-US" sz="21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좋은 방법을 생각해 봅시다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C1BDBE-D32E-49BE-AA5B-E3F30CED19BB}"/>
              </a:ext>
            </a:extLst>
          </p:cNvPr>
          <p:cNvSpPr txBox="1"/>
          <p:nvPr/>
        </p:nvSpPr>
        <p:spPr>
          <a:xfrm>
            <a:off x="1509592" y="379867"/>
            <a:ext cx="253428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방관자 되기 </a:t>
            </a:r>
            <a:r>
              <a:rPr lang="en-US" altLang="ko-KR" sz="1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vs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중단시키기</a:t>
            </a:r>
          </a:p>
        </p:txBody>
      </p:sp>
    </p:spTree>
    <p:extLst>
      <p:ext uri="{BB962C8B-B14F-4D97-AF65-F5344CB8AC3E}">
        <p14:creationId xmlns:p14="http://schemas.microsoft.com/office/powerpoint/2010/main" val="30947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31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637933" y="2103052"/>
            <a:ext cx="3531736" cy="23814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예방을 위해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실천할 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06E2361-4116-47E1-B56C-EDE386969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2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명함, 봉투, 문구이(가) 표시된 사진&#10;&#10;자동 생성된 설명">
            <a:extLst>
              <a:ext uri="{FF2B5EF4-FFF2-40B4-BE49-F238E27FC236}">
                <a16:creationId xmlns:a16="http://schemas.microsoft.com/office/drawing/2014/main" id="{8911B622-BAC5-4901-A7C3-BA5451570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4" y="1481598"/>
            <a:ext cx="7412751" cy="434645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32</a:t>
            </a:fld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C88195-A4E7-442D-835F-A25F539843E2}"/>
              </a:ext>
            </a:extLst>
          </p:cNvPr>
          <p:cNvSpPr/>
          <p:nvPr/>
        </p:nvSpPr>
        <p:spPr>
          <a:xfrm>
            <a:off x="3165203" y="2329676"/>
            <a:ext cx="2813591" cy="2533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7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</a:t>
            </a:r>
          </a:p>
          <a:p>
            <a:pPr algn="ctr">
              <a:lnSpc>
                <a:spcPct val="150000"/>
              </a:lnSpc>
            </a:pPr>
            <a:r>
              <a:rPr lang="ko-KR" altLang="en-US" sz="27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원인을 없애기 위해</a:t>
            </a:r>
          </a:p>
          <a:p>
            <a:pPr algn="ctr">
              <a:lnSpc>
                <a:spcPct val="150000"/>
              </a:lnSpc>
            </a:pPr>
            <a:r>
              <a:rPr lang="ko-KR" altLang="en-US" sz="27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할 수 있는</a:t>
            </a:r>
          </a:p>
          <a:p>
            <a:pPr algn="ctr">
              <a:lnSpc>
                <a:spcPct val="150000"/>
              </a:lnSpc>
            </a:pPr>
            <a:r>
              <a:rPr lang="ko-KR" altLang="en-US" sz="27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일을 적어봅시다</a:t>
            </a:r>
            <a:endParaRPr lang="ko-KR" alt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7C1F7C-6D31-4C65-91B6-CE1DD22CDDDF}"/>
              </a:ext>
            </a:extLst>
          </p:cNvPr>
          <p:cNvSpPr txBox="1"/>
          <p:nvPr/>
        </p:nvSpPr>
        <p:spPr>
          <a:xfrm>
            <a:off x="1833442" y="351292"/>
            <a:ext cx="377058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위해 내가 실천할 일</a:t>
            </a:r>
          </a:p>
        </p:txBody>
      </p:sp>
    </p:spTree>
    <p:extLst>
      <p:ext uri="{BB962C8B-B14F-4D97-AF65-F5344CB8AC3E}">
        <p14:creationId xmlns:p14="http://schemas.microsoft.com/office/powerpoint/2010/main" val="659145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091DC3-FD3C-4AE8-A4B1-CDC2F2D76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4" y="1798658"/>
            <a:ext cx="7412751" cy="4343409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33</a:t>
            </a:fld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C88195-A4E7-442D-835F-A25F539843E2}"/>
              </a:ext>
            </a:extLst>
          </p:cNvPr>
          <p:cNvSpPr/>
          <p:nvPr/>
        </p:nvSpPr>
        <p:spPr>
          <a:xfrm>
            <a:off x="1083705" y="1130941"/>
            <a:ext cx="6976590" cy="557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2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각자의 작은 실천이 모이면 디지털 성폭력을 줄일 수 있습니다</a:t>
            </a:r>
            <a:endParaRPr lang="ko-KR" altLang="en-US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E5796-29C5-4BC2-97C8-F533B29D42FA}"/>
              </a:ext>
            </a:extLst>
          </p:cNvPr>
          <p:cNvSpPr txBox="1"/>
          <p:nvPr/>
        </p:nvSpPr>
        <p:spPr>
          <a:xfrm>
            <a:off x="1833442" y="351292"/>
            <a:ext cx="377058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위해 내가 실천할 일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574FE09-0544-4BE1-BD71-895808E2CB7E}"/>
              </a:ext>
            </a:extLst>
          </p:cNvPr>
          <p:cNvSpPr/>
          <p:nvPr/>
        </p:nvSpPr>
        <p:spPr>
          <a:xfrm rot="528352">
            <a:off x="1823113" y="2567867"/>
            <a:ext cx="1257074" cy="85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성폭력을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장난으로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생각하지 않기</a:t>
            </a:r>
            <a:endParaRPr lang="ko-KR" altLang="en-US" sz="1500" b="1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588E431-DF9E-4664-8FF0-87EDB108EC2D}"/>
              </a:ext>
            </a:extLst>
          </p:cNvPr>
          <p:cNvSpPr/>
          <p:nvPr/>
        </p:nvSpPr>
        <p:spPr>
          <a:xfrm rot="21071497">
            <a:off x="3938686" y="2709359"/>
            <a:ext cx="1042273" cy="598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험담</a:t>
            </a:r>
            <a:r>
              <a:rPr lang="en-US" altLang="ko-KR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소문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중단시키기</a:t>
            </a:r>
            <a:endParaRPr lang="ko-KR" altLang="en-US" sz="15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0E1F594-74DA-4EB0-AD1F-1DDF1103EB5D}"/>
              </a:ext>
            </a:extLst>
          </p:cNvPr>
          <p:cNvSpPr/>
          <p:nvPr/>
        </p:nvSpPr>
        <p:spPr>
          <a:xfrm rot="156385">
            <a:off x="6146290" y="2567866"/>
            <a:ext cx="1343638" cy="85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사진합성</a:t>
            </a:r>
          </a:p>
          <a:p>
            <a:pPr algn="ctr">
              <a:lnSpc>
                <a:spcPts val="2000"/>
              </a:lnSpc>
            </a:pPr>
            <a:r>
              <a:rPr lang="en-US" altLang="ko-KR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500" b="1" dirty="0" err="1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지인능욕</a:t>
            </a:r>
            <a:r>
              <a:rPr lang="en-US" altLang="ko-KR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  <a:r>
              <a:rPr lang="en-US" altLang="ko-KR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1500" b="1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D0A8AF4-FDFF-41E1-985B-6E3750D3D200}"/>
              </a:ext>
            </a:extLst>
          </p:cNvPr>
          <p:cNvSpPr/>
          <p:nvPr/>
        </p:nvSpPr>
        <p:spPr>
          <a:xfrm rot="21010288">
            <a:off x="1881089" y="4267069"/>
            <a:ext cx="1471878" cy="85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몸 사진을 몰래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찍는 친구를 보면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말리기</a:t>
            </a:r>
            <a:endParaRPr lang="ko-KR" altLang="en-US" sz="15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844C7CE-F870-46E9-B62C-CA4C076110A5}"/>
              </a:ext>
            </a:extLst>
          </p:cNvPr>
          <p:cNvSpPr/>
          <p:nvPr/>
        </p:nvSpPr>
        <p:spPr>
          <a:xfrm>
            <a:off x="4100767" y="4311251"/>
            <a:ext cx="1257075" cy="85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친구의 사진을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동의없이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올리지 않기</a:t>
            </a:r>
            <a:endParaRPr lang="ko-KR" altLang="en-US" sz="1500" b="1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0AE84F-34CB-4049-87C1-523429819716}"/>
              </a:ext>
            </a:extLst>
          </p:cNvPr>
          <p:cNvSpPr/>
          <p:nvPr/>
        </p:nvSpPr>
        <p:spPr>
          <a:xfrm rot="21026981">
            <a:off x="6061417" y="4072568"/>
            <a:ext cx="1314784" cy="1111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불법촬영 사진</a:t>
            </a:r>
            <a:r>
              <a:rPr lang="en-US" altLang="ko-KR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영상은 절대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다운로드 하지</a:t>
            </a:r>
          </a:p>
          <a:p>
            <a:pPr algn="ctr">
              <a:lnSpc>
                <a:spcPts val="2000"/>
              </a:lnSpc>
            </a:pPr>
            <a:r>
              <a:rPr lang="ko-KR" altLang="en-US" sz="1500" b="1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않기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565353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7452681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가해자들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지금 떨고 있니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ㅣ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N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번방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추적단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불꽃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6878806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&lt;N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번방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방지법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현직 판사가 알려드립니다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2210566"/>
            <a:ext cx="5131533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&lt;n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번방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피해자들을 위해 꼭 필요한 이것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8F5A279-822D-409A-8EBB-2A47D28F73C7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041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689985" y="2550582"/>
            <a:ext cx="3401892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있나요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9C3A10C-614C-43E7-A95C-C5BC5A1A6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17239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 있나요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6440E60-2CE2-4275-8BE6-ADC25DBA8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22" y="1815498"/>
            <a:ext cx="3307087" cy="366065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D9C09EA-1DCF-4379-8750-E7C3035D0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12" y="1815498"/>
            <a:ext cx="3822200" cy="3502159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1DBD95F2-D505-48C6-A129-5CC658669191}"/>
              </a:ext>
            </a:extLst>
          </p:cNvPr>
          <p:cNvSpPr/>
          <p:nvPr/>
        </p:nvSpPr>
        <p:spPr>
          <a:xfrm>
            <a:off x="4333312" y="2629745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2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 있나요</a:t>
            </a:r>
            <a:r>
              <a:rPr lang="en-US" altLang="ko-KR" sz="2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dirty="0">
              <a:solidFill>
                <a:schemeClr val="bg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7DA371B-E5C0-4439-B506-E8B24A920DE8}"/>
              </a:ext>
            </a:extLst>
          </p:cNvPr>
          <p:cNvSpPr/>
          <p:nvPr/>
        </p:nvSpPr>
        <p:spPr>
          <a:xfrm>
            <a:off x="4926724" y="3570416"/>
            <a:ext cx="4572000" cy="13106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여러분이 좋아하거나</a:t>
            </a:r>
            <a:b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자주 사용하는 앱은 무엇인가요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pPr>
              <a:lnSpc>
                <a:spcPts val="2800"/>
              </a:lnSpc>
              <a:spcAft>
                <a:spcPts val="3000"/>
              </a:spcAft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앱의 인기 비결은 무엇인가요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17239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 있나요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1195E425-FBBC-4C93-A7F6-4B789AE85BA8}"/>
              </a:ext>
            </a:extLst>
          </p:cNvPr>
          <p:cNvGrpSpPr/>
          <p:nvPr/>
        </p:nvGrpSpPr>
        <p:grpSpPr>
          <a:xfrm>
            <a:off x="839340" y="1307079"/>
            <a:ext cx="7837372" cy="4675642"/>
            <a:chOff x="787900" y="1091179"/>
            <a:chExt cx="7837372" cy="4675642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7051A64-3BCA-4955-83D9-1E1220FAD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900" y="1091179"/>
              <a:ext cx="7568199" cy="4675642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1DBD95F2-D505-48C6-A129-5CC658669191}"/>
                </a:ext>
              </a:extLst>
            </p:cNvPr>
            <p:cNvSpPr/>
            <p:nvPr/>
          </p:nvSpPr>
          <p:spPr>
            <a:xfrm>
              <a:off x="1057073" y="1784849"/>
              <a:ext cx="7029851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우리가 좋아하고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자주 사용하는 앱의 </a:t>
              </a: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인기 비결은</a:t>
              </a:r>
              <a:r>
                <a:rPr lang="en-US" altLang="ko-KR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500" dirty="0">
                <a:solidFill>
                  <a:schemeClr val="bg1"/>
                </a:solidFill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77DA371B-E5C0-4439-B506-E8B24A920DE8}"/>
                </a:ext>
              </a:extLst>
            </p:cNvPr>
            <p:cNvSpPr/>
            <p:nvPr/>
          </p:nvSpPr>
          <p:spPr>
            <a:xfrm>
              <a:off x="1192924" y="2809400"/>
              <a:ext cx="1575676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쉽게 쓸 수 있다</a:t>
              </a:r>
              <a:endParaRPr lang="ko-KR" altLang="en-US" sz="1500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43242FA-1BCD-4544-A146-D5E096C06798}"/>
                </a:ext>
              </a:extLst>
            </p:cNvPr>
            <p:cNvSpPr/>
            <p:nvPr/>
          </p:nvSpPr>
          <p:spPr>
            <a:xfrm>
              <a:off x="3097173" y="2745900"/>
              <a:ext cx="2465176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촬영</a:t>
              </a:r>
              <a:r>
                <a:rPr lang="en-US" altLang="ko-KR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편집을 정해줘서 편하다</a:t>
              </a:r>
              <a:endParaRPr lang="ko-KR" altLang="en-US" sz="1500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99DB327-A0A7-4D3A-95A7-F703E29581F9}"/>
                </a:ext>
              </a:extLst>
            </p:cNvPr>
            <p:cNvSpPr/>
            <p:nvPr/>
          </p:nvSpPr>
          <p:spPr>
            <a:xfrm>
              <a:off x="6141732" y="2796700"/>
              <a:ext cx="2465176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틱톡을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찍으면 친해진다</a:t>
              </a:r>
              <a:endParaRPr lang="ko-KR" altLang="en-US" sz="1500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3EBFBFB-D244-4D47-A838-A3C47FEE26B3}"/>
                </a:ext>
              </a:extLst>
            </p:cNvPr>
            <p:cNvSpPr/>
            <p:nvPr/>
          </p:nvSpPr>
          <p:spPr>
            <a:xfrm>
              <a:off x="5182836" y="3678986"/>
              <a:ext cx="2465176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영상이라 보고 따라 하기 쉽다</a:t>
              </a:r>
              <a:endParaRPr lang="ko-KR" altLang="en-US" sz="15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ED15E8DF-EC3F-4223-ABCF-FB098AEF9CC6}"/>
                </a:ext>
              </a:extLst>
            </p:cNvPr>
            <p:cNvSpPr/>
            <p:nvPr/>
          </p:nvSpPr>
          <p:spPr>
            <a:xfrm>
              <a:off x="3242161" y="3796057"/>
              <a:ext cx="2465176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효과만 잘 골라도</a:t>
              </a:r>
            </a:p>
            <a:p>
              <a:pPr>
                <a:lnSpc>
                  <a:spcPts val="10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인생 영상</a:t>
              </a:r>
              <a:endParaRPr lang="ko-KR" altLang="en-US" sz="1500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74712D1-8D06-4D80-A270-0B2D45A7533D}"/>
                </a:ext>
              </a:extLst>
            </p:cNvPr>
            <p:cNvSpPr/>
            <p:nvPr/>
          </p:nvSpPr>
          <p:spPr>
            <a:xfrm>
              <a:off x="1536012" y="3691686"/>
              <a:ext cx="2465176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정보가 많다</a:t>
              </a:r>
              <a:endParaRPr lang="ko-KR" altLang="en-US" sz="1500" dirty="0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2DE7DB8-2C67-4C5C-8883-B56C203A6540}"/>
                </a:ext>
              </a:extLst>
            </p:cNvPr>
            <p:cNvSpPr/>
            <p:nvPr/>
          </p:nvSpPr>
          <p:spPr>
            <a:xfrm>
              <a:off x="1145973" y="4592084"/>
              <a:ext cx="2465176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인싸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춤이 재미있다</a:t>
              </a:r>
              <a:endParaRPr lang="ko-KR" altLang="en-US" sz="1500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DF8B94F8-FAC7-4D98-9A7F-F5846DB05F08}"/>
                </a:ext>
              </a:extLst>
            </p:cNvPr>
            <p:cNvSpPr/>
            <p:nvPr/>
          </p:nvSpPr>
          <p:spPr>
            <a:xfrm>
              <a:off x="3201774" y="4861341"/>
              <a:ext cx="2740448" cy="419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다양한 </a:t>
              </a:r>
              <a:r>
                <a:rPr lang="ko-KR" altLang="en-US" sz="15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이모티콘을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무료로 사용</a:t>
              </a:r>
              <a:endParaRPr lang="ko-KR" altLang="en-US" sz="1500" dirty="0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2BA651C-DA7E-400A-8783-249AB6E862CA}"/>
                </a:ext>
              </a:extLst>
            </p:cNvPr>
            <p:cNvSpPr/>
            <p:nvPr/>
          </p:nvSpPr>
          <p:spPr>
            <a:xfrm>
              <a:off x="6160096" y="4612072"/>
              <a:ext cx="2465176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나에게 관심을 보내면</a:t>
              </a:r>
            </a:p>
            <a:p>
              <a:pPr>
                <a:lnSpc>
                  <a:spcPts val="1000"/>
                </a:lnSpc>
                <a:spcAft>
                  <a:spcPts val="1200"/>
                </a:spcAft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기분 좋다</a:t>
              </a:r>
              <a:endParaRPr lang="ko-KR" alt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44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655439B-7174-4B1D-90C0-5AFD7DDCD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2" y="1504378"/>
            <a:ext cx="4876810" cy="44531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B0F2469-9D13-4112-B45A-AF9B07705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0" y="2190439"/>
            <a:ext cx="2359157" cy="609601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17239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 있나요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DBD95F2-D505-48C6-A129-5CC658669191}"/>
              </a:ext>
            </a:extLst>
          </p:cNvPr>
          <p:cNvSpPr/>
          <p:nvPr/>
        </p:nvSpPr>
        <p:spPr>
          <a:xfrm>
            <a:off x="492190" y="3042298"/>
            <a:ext cx="27594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</a:t>
            </a:r>
          </a:p>
          <a:p>
            <a:pPr algn="ctr"/>
            <a:r>
              <a:rPr lang="ko-KR" altLang="en-US" sz="3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환경 특성</a:t>
            </a:r>
            <a:endParaRPr lang="ko-KR" altLang="en-US" sz="3500" dirty="0">
              <a:solidFill>
                <a:schemeClr val="bg1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00D953C-1A54-44B5-9238-B68070AEE5D0}"/>
              </a:ext>
            </a:extLst>
          </p:cNvPr>
          <p:cNvSpPr/>
          <p:nvPr/>
        </p:nvSpPr>
        <p:spPr>
          <a:xfrm>
            <a:off x="253942" y="2292638"/>
            <a:ext cx="27594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전시학습 확인</a:t>
            </a:r>
            <a:endParaRPr lang="ko-KR" altLang="en-US" sz="2200" dirty="0">
              <a:solidFill>
                <a:schemeClr val="bg1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ED40F47-24CE-4A35-8A8B-3ADA90FF15C6}"/>
              </a:ext>
            </a:extLst>
          </p:cNvPr>
          <p:cNvSpPr/>
          <p:nvPr/>
        </p:nvSpPr>
        <p:spPr>
          <a:xfrm>
            <a:off x="3969368" y="1967031"/>
            <a:ext cx="123066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 잘못도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숨길 수 없다</a:t>
            </a:r>
            <a:endParaRPr lang="ko-KR" altLang="en-US" sz="1500" b="1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483E1C1-4A6E-41EF-A0FA-47CF978C0DDD}"/>
              </a:ext>
            </a:extLst>
          </p:cNvPr>
          <p:cNvSpPr/>
          <p:nvPr/>
        </p:nvSpPr>
        <p:spPr>
          <a:xfrm>
            <a:off x="4413868" y="3120547"/>
            <a:ext cx="137733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한번 올리면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완전한 삭제가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불가능하다</a:t>
            </a:r>
            <a:endParaRPr lang="ko-KR" altLang="en-US" sz="1500" b="1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35A0AFA-3664-4F3A-ADFB-445956526199}"/>
              </a:ext>
            </a:extLst>
          </p:cNvPr>
          <p:cNvSpPr/>
          <p:nvPr/>
        </p:nvSpPr>
        <p:spPr>
          <a:xfrm>
            <a:off x="6145787" y="3471333"/>
            <a:ext cx="1538163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원하지 않는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사람에게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피해를 줄 수 있다</a:t>
            </a:r>
            <a:endParaRPr lang="ko-KR" altLang="en-US" sz="1500" b="1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CC80EC3-ACD6-422B-8E74-07C8BA4BDAFE}"/>
              </a:ext>
            </a:extLst>
          </p:cNvPr>
          <p:cNvSpPr/>
          <p:nvPr/>
        </p:nvSpPr>
        <p:spPr>
          <a:xfrm>
            <a:off x="6878930" y="2005131"/>
            <a:ext cx="1538163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나도 모르는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사이에</a:t>
            </a:r>
          </a:p>
          <a:p>
            <a:pPr algn="ctr">
              <a:lnSpc>
                <a:spcPts val="1000"/>
              </a:lnSpc>
              <a:spcAft>
                <a:spcPts val="1200"/>
              </a:spcAft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정보가 퍼진다</a:t>
            </a:r>
            <a:endParaRPr lang="ko-KR" altLang="en-US" sz="1500" b="1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2F7722F-35E1-4FD3-960D-0E016C3FFD9F}"/>
              </a:ext>
            </a:extLst>
          </p:cNvPr>
          <p:cNvSpPr/>
          <p:nvPr/>
        </p:nvSpPr>
        <p:spPr>
          <a:xfrm>
            <a:off x="4727959" y="1936465"/>
            <a:ext cx="27594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위험성</a:t>
            </a:r>
            <a:endParaRPr lang="ko-KR" alt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9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853217" y="2550582"/>
            <a:ext cx="5075428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안녕한가요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F179E0E-DD53-45F2-BDD7-A92B172AD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2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04442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디지털 세상은 안녕한가요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4BDBB7A-3AEF-4182-8B6F-4AF97B4F902C}"/>
              </a:ext>
            </a:extLst>
          </p:cNvPr>
          <p:cNvGrpSpPr/>
          <p:nvPr/>
        </p:nvGrpSpPr>
        <p:grpSpPr>
          <a:xfrm>
            <a:off x="1818126" y="1981654"/>
            <a:ext cx="5507747" cy="3617983"/>
            <a:chOff x="1818126" y="1620008"/>
            <a:chExt cx="5507747" cy="3617983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2391A7F5-C8F1-4E7F-88A1-43EBAAAF6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126" y="1620008"/>
              <a:ext cx="5507747" cy="361798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AAF5B3-BC5A-439D-8B66-C0DF05449F9F}"/>
                </a:ext>
              </a:extLst>
            </p:cNvPr>
            <p:cNvSpPr txBox="1"/>
            <p:nvPr/>
          </p:nvSpPr>
          <p:spPr>
            <a:xfrm>
              <a:off x="2374922" y="2602728"/>
              <a:ext cx="4394153" cy="199028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ko-KR" altLang="en-US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온라인에서 우리는</a:t>
              </a:r>
            </a:p>
            <a:p>
              <a:pPr algn="ctr">
                <a:lnSpc>
                  <a:spcPts val="5000"/>
                </a:lnSpc>
              </a:pPr>
              <a:r>
                <a:rPr lang="ko-KR" altLang="en-US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경험들을 </a:t>
              </a:r>
              <a:r>
                <a:rPr lang="ko-KR" altLang="en-US" sz="3500" b="1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했었는지</a:t>
              </a:r>
              <a:endParaRPr lang="ko-KR" altLang="en-US" sz="3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5000"/>
                </a:lnSpc>
              </a:pPr>
              <a:r>
                <a:rPr lang="ko-KR" altLang="en-US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살펴봅시다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677C8D7D-EBE4-4DD9-B36C-C06CD5A6EC01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40B911DB-7621-4AF8-B741-7A468B5BB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55BC01-5E22-41DA-9202-55F46F06CA7E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863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1273</TotalTime>
  <Words>5033</Words>
  <Application>Microsoft Office PowerPoint</Application>
  <PresentationFormat>화면 슬라이드 쇼(4:3)</PresentationFormat>
  <Paragraphs>535</Paragraphs>
  <Slides>34</Slides>
  <Notes>34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3" baseType="lpstr">
      <vt:lpstr>함초롬바탕</vt:lpstr>
      <vt:lpstr>Wingdings</vt:lpstr>
      <vt:lpstr>Arial</vt:lpstr>
      <vt:lpstr>나눔고딕</vt:lpstr>
      <vt:lpstr>나눔바른고딕OTF Light</vt:lpstr>
      <vt:lpstr>나눔바른고딕</vt:lpstr>
      <vt:lpstr>맑은 고딕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176</cp:revision>
  <dcterms:created xsi:type="dcterms:W3CDTF">2020-12-16T02:26:52Z</dcterms:created>
  <dcterms:modified xsi:type="dcterms:W3CDTF">2022-05-17T08:28:25Z</dcterms:modified>
</cp:coreProperties>
</file>